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15" r:id="rId1"/>
  </p:sldMasterIdLst>
  <p:sldIdLst>
    <p:sldId id="302" r:id="rId2"/>
    <p:sldId id="273" r:id="rId3"/>
    <p:sldId id="301" r:id="rId4"/>
    <p:sldId id="286" r:id="rId5"/>
    <p:sldId id="287" r:id="rId6"/>
    <p:sldId id="288" r:id="rId7"/>
    <p:sldId id="290" r:id="rId8"/>
    <p:sldId id="257" r:id="rId9"/>
    <p:sldId id="276" r:id="rId10"/>
    <p:sldId id="279" r:id="rId11"/>
    <p:sldId id="280" r:id="rId12"/>
    <p:sldId id="298" r:id="rId13"/>
    <p:sldId id="299" r:id="rId14"/>
    <p:sldId id="281" r:id="rId15"/>
    <p:sldId id="293" r:id="rId16"/>
    <p:sldId id="297" r:id="rId17"/>
    <p:sldId id="282" r:id="rId18"/>
    <p:sldId id="295" r:id="rId19"/>
    <p:sldId id="294" r:id="rId20"/>
    <p:sldId id="303" r:id="rId21"/>
    <p:sldId id="285" r:id="rId22"/>
    <p:sldId id="316" r:id="rId23"/>
    <p:sldId id="296" r:id="rId24"/>
    <p:sldId id="266" r:id="rId25"/>
    <p:sldId id="315" r:id="rId26"/>
    <p:sldId id="261" r:id="rId27"/>
    <p:sldId id="265" r:id="rId28"/>
    <p:sldId id="314" r:id="rId29"/>
    <p:sldId id="307" r:id="rId30"/>
    <p:sldId id="306" r:id="rId31"/>
    <p:sldId id="317" r:id="rId32"/>
    <p:sldId id="268" r:id="rId33"/>
    <p:sldId id="311" r:id="rId34"/>
    <p:sldId id="270" r:id="rId35"/>
    <p:sldId id="331" r:id="rId36"/>
    <p:sldId id="328" r:id="rId37"/>
    <p:sldId id="330" r:id="rId38"/>
    <p:sldId id="309" r:id="rId39"/>
    <p:sldId id="269" r:id="rId40"/>
    <p:sldId id="333" r:id="rId41"/>
    <p:sldId id="327" r:id="rId42"/>
    <p:sldId id="324" r:id="rId43"/>
    <p:sldId id="325" r:id="rId44"/>
    <p:sldId id="326" r:id="rId45"/>
    <p:sldId id="271" r:id="rId46"/>
    <p:sldId id="332" r:id="rId47"/>
    <p:sldId id="31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15" autoAdjust="0"/>
  </p:normalViewPr>
  <p:slideViewPr>
    <p:cSldViewPr snapToGrid="0" snapToObjects="1">
      <p:cViewPr varScale="1">
        <p:scale>
          <a:sx n="63" d="100"/>
          <a:sy n="63" d="100"/>
        </p:scale>
        <p:origin x="-16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62-9015-394D-9931-545C8B74D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62-9015-394D-9931-545C8B74D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62-9015-394D-9931-545C8B74D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62-9015-394D-9931-545C8B74D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62-9015-394D-9931-545C8B74D8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62-9015-394D-9931-545C8B74D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62-9015-394D-9931-545C8B74D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62-9015-394D-9931-545C8B74D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62-9015-394D-9931-545C8B74D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AA51462-0F1B-D440-8EA3-E50AA92FF30D}" type="datetimeFigureOut">
              <a:rPr lang="en-US" smtClean="0"/>
              <a:t>03/12/14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6FD8362-9015-394D-9931-545C8B74D8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vistatopoi.org/numeros_anteriores/Topoi01/01_debate01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5090256" y="4982170"/>
            <a:ext cx="3333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Raquel Yee</a:t>
            </a:r>
          </a:p>
          <a:p>
            <a:pPr algn="r"/>
            <a:r>
              <a:rPr lang="en-US" sz="1600" dirty="0" err="1" smtClean="0"/>
              <a:t>Doutoranda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Literatura</a:t>
            </a:r>
            <a:r>
              <a:rPr lang="en-US" sz="1600" dirty="0" smtClean="0"/>
              <a:t> (UFSC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88" r="3667" b="5477"/>
          <a:stretch/>
        </p:blipFill>
        <p:spPr>
          <a:xfrm>
            <a:off x="4239816" y="1292348"/>
            <a:ext cx="4184190" cy="2692277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696" b="1372"/>
          <a:stretch/>
        </p:blipFill>
        <p:spPr>
          <a:xfrm>
            <a:off x="825671" y="1128142"/>
            <a:ext cx="3366520" cy="477735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0730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1074569" y="1758254"/>
            <a:ext cx="7234415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“</a:t>
            </a:r>
            <a:r>
              <a:rPr lang="pt-BR" sz="3200" dirty="0" smtClean="0"/>
              <a:t>Inteligente </a:t>
            </a:r>
            <a:r>
              <a:rPr lang="pt-BR" sz="3200" dirty="0"/>
              <a:t>e culta </a:t>
            </a:r>
            <a:r>
              <a:rPr lang="pt-BR" sz="2400" dirty="0" smtClean="0"/>
              <a:t>(.</a:t>
            </a:r>
            <a:r>
              <a:rPr lang="pt-BR" sz="2400" dirty="0"/>
              <a:t>..), imiscuindo-se sempre nos negócios do reino, perturbando por gosto e por cálculo o trabalho dos sucessivos gabinetes (...) </a:t>
            </a:r>
            <a:r>
              <a:rPr lang="pt-BR" sz="2800" dirty="0"/>
              <a:t>corajosa e sagaz</a:t>
            </a:r>
            <a:r>
              <a:rPr lang="pt-BR" sz="2400" dirty="0"/>
              <a:t>; de uma infidelidade só comparável à própria fecundidade; </a:t>
            </a:r>
            <a:r>
              <a:rPr lang="pt-BR" sz="3200" dirty="0"/>
              <a:t>injusta, feia </a:t>
            </a:r>
            <a:r>
              <a:rPr lang="pt-BR" sz="2400" dirty="0"/>
              <a:t>e pouquíssimo asseada; voluntariosa; destituída de escrúpulos e sutilezas</a:t>
            </a:r>
            <a:r>
              <a:rPr lang="pt-BR" sz="2400" dirty="0" smtClean="0"/>
              <a:t>;” </a:t>
            </a:r>
            <a:r>
              <a:rPr lang="pt-BR" sz="2400" dirty="0"/>
              <a:t>(...) </a:t>
            </a:r>
            <a:r>
              <a:rPr lang="pt-BR" dirty="0"/>
              <a:t>(p.9)</a:t>
            </a:r>
            <a:endParaRPr lang="en-US" dirty="0"/>
          </a:p>
          <a:p>
            <a:pPr algn="just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8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993161" y="1025648"/>
            <a:ext cx="723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n-US" sz="2800" b="1" dirty="0"/>
              <a:t>Carlota </a:t>
            </a:r>
            <a:r>
              <a:rPr lang="en-US" sz="2800" b="1" dirty="0" err="1"/>
              <a:t>Joaquina</a:t>
            </a:r>
            <a:r>
              <a:rPr lang="en-US" sz="2800" b="1" dirty="0"/>
              <a:t> , a </a:t>
            </a:r>
            <a:r>
              <a:rPr lang="en-US" sz="2800" b="1" dirty="0" err="1"/>
              <a:t>rainha</a:t>
            </a:r>
            <a:r>
              <a:rPr lang="en-US" sz="2800" b="1" dirty="0"/>
              <a:t> </a:t>
            </a:r>
            <a:r>
              <a:rPr lang="en-US" sz="2800" b="1" dirty="0" err="1" smtClean="0"/>
              <a:t>devassa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38554" y="1899801"/>
            <a:ext cx="708902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dirty="0" err="1" smtClean="0"/>
              <a:t>Fêmea</a:t>
            </a:r>
            <a:r>
              <a:rPr lang="en-US" sz="2800" dirty="0" smtClean="0"/>
              <a:t> dos </a:t>
            </a:r>
            <a:r>
              <a:rPr lang="en-US" sz="2800" dirty="0" err="1" smtClean="0"/>
              <a:t>sete</a:t>
            </a:r>
            <a:r>
              <a:rPr lang="en-US" sz="2800" dirty="0" smtClean="0"/>
              <a:t> </a:t>
            </a:r>
            <a:r>
              <a:rPr lang="en-US" sz="2800" dirty="0" err="1" smtClean="0"/>
              <a:t>cios</a:t>
            </a:r>
            <a:r>
              <a:rPr lang="en-US" sz="2800" dirty="0" smtClean="0"/>
              <a:t>” </a:t>
            </a:r>
            <a:r>
              <a:rPr lang="en-US" dirty="0" smtClean="0"/>
              <a:t>p.38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“A </a:t>
            </a:r>
            <a:r>
              <a:rPr lang="en-US" sz="2400" dirty="0" err="1" smtClean="0"/>
              <a:t>mulher</a:t>
            </a:r>
            <a:r>
              <a:rPr lang="en-US" sz="2400" dirty="0" smtClean="0"/>
              <a:t> (</a:t>
            </a:r>
            <a:r>
              <a:rPr lang="en-US" sz="2400" dirty="0" err="1" smtClean="0"/>
              <a:t>desavergonhada</a:t>
            </a:r>
            <a:r>
              <a:rPr lang="en-US" sz="2400" dirty="0" smtClean="0"/>
              <a:t>! – </a:t>
            </a:r>
            <a:r>
              <a:rPr lang="en-US" sz="2400" dirty="0" err="1" smtClean="0"/>
              <a:t>dom</a:t>
            </a:r>
            <a:r>
              <a:rPr lang="en-US" sz="2400" dirty="0" smtClean="0"/>
              <a:t> </a:t>
            </a:r>
            <a:r>
              <a:rPr lang="en-US" sz="2400" dirty="0" err="1" smtClean="0"/>
              <a:t>João</a:t>
            </a:r>
            <a:r>
              <a:rPr lang="en-US" sz="2400" dirty="0" smtClean="0"/>
              <a:t> </a:t>
            </a:r>
            <a:r>
              <a:rPr lang="en-US" sz="2400" dirty="0" err="1" smtClean="0"/>
              <a:t>classificava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de </a:t>
            </a:r>
            <a:r>
              <a:rPr lang="en-US" sz="2400" dirty="0" err="1" smtClean="0"/>
              <a:t>suas</a:t>
            </a:r>
            <a:r>
              <a:rPr lang="en-US" sz="2400" dirty="0" smtClean="0"/>
              <a:t> </a:t>
            </a:r>
            <a:r>
              <a:rPr lang="en-US" sz="2400" dirty="0" err="1" smtClean="0"/>
              <a:t>memórias</a:t>
            </a:r>
            <a:r>
              <a:rPr lang="en-US" sz="2400" dirty="0" smtClean="0"/>
              <a:t>) </a:t>
            </a:r>
            <a:r>
              <a:rPr lang="en-US" sz="2400" dirty="0" err="1" smtClean="0"/>
              <a:t>pretendeu</a:t>
            </a:r>
            <a:r>
              <a:rPr lang="en-US" sz="2400" dirty="0" smtClean="0"/>
              <a:t> </a:t>
            </a:r>
            <a:r>
              <a:rPr lang="en-US" sz="2400" dirty="0" err="1" smtClean="0"/>
              <a:t>até</a:t>
            </a:r>
            <a:r>
              <a:rPr lang="en-US" sz="2400" dirty="0" smtClean="0"/>
              <a:t> </a:t>
            </a:r>
            <a:r>
              <a:rPr lang="en-US" sz="2400" dirty="0" err="1" smtClean="0"/>
              <a:t>auxílio</a:t>
            </a:r>
            <a:r>
              <a:rPr lang="en-US" sz="2400" dirty="0" smtClean="0"/>
              <a:t> dos </a:t>
            </a:r>
            <a:r>
              <a:rPr lang="en-US" sz="2400" dirty="0" err="1" smtClean="0"/>
              <a:t>pais</a:t>
            </a:r>
            <a:r>
              <a:rPr lang="en-US" sz="2400" dirty="0" smtClean="0"/>
              <a:t>, </a:t>
            </a:r>
            <a:r>
              <a:rPr lang="en-US" sz="2400" dirty="0" err="1" smtClean="0"/>
              <a:t>já</a:t>
            </a:r>
            <a:r>
              <a:rPr lang="en-US" sz="2400" dirty="0" smtClean="0"/>
              <a:t> </a:t>
            </a:r>
            <a:r>
              <a:rPr lang="en-US" sz="2400" dirty="0" err="1" smtClean="0"/>
              <a:t>então</a:t>
            </a:r>
            <a:r>
              <a:rPr lang="en-US" sz="2400" dirty="0" smtClean="0"/>
              <a:t> </a:t>
            </a:r>
            <a:r>
              <a:rPr lang="en-US" sz="2400" dirty="0" err="1" smtClean="0"/>
              <a:t>reis</a:t>
            </a:r>
            <a:r>
              <a:rPr lang="en-US" sz="2400" dirty="0" smtClean="0"/>
              <a:t> da </a:t>
            </a:r>
            <a:r>
              <a:rPr lang="en-US" sz="2400" dirty="0" err="1" smtClean="0"/>
              <a:t>Espanha</a:t>
            </a:r>
            <a:r>
              <a:rPr lang="en-US" sz="2400" dirty="0" smtClean="0"/>
              <a:t>. </a:t>
            </a:r>
            <a:r>
              <a:rPr lang="en-US" sz="2400" dirty="0" err="1" smtClean="0"/>
              <a:t>Teria</a:t>
            </a:r>
            <a:r>
              <a:rPr lang="en-US" sz="2400" dirty="0" smtClean="0"/>
              <a:t>- o </a:t>
            </a:r>
            <a:r>
              <a:rPr lang="en-US" sz="2400" dirty="0" err="1" smtClean="0"/>
              <a:t>matado</a:t>
            </a:r>
            <a:r>
              <a:rPr lang="en-US" sz="2400" dirty="0" smtClean="0"/>
              <a:t> se </a:t>
            </a:r>
            <a:r>
              <a:rPr lang="en-US" sz="2400" dirty="0" err="1" smtClean="0"/>
              <a:t>necessário</a:t>
            </a:r>
            <a:r>
              <a:rPr lang="en-US" sz="2400" dirty="0" smtClean="0"/>
              <a:t> </a:t>
            </a:r>
            <a:r>
              <a:rPr lang="en-US" sz="2400" dirty="0" err="1" smtClean="0"/>
              <a:t>aos</a:t>
            </a:r>
            <a:r>
              <a:rPr lang="en-US" sz="2400" dirty="0" smtClean="0"/>
              <a:t> </a:t>
            </a:r>
            <a:r>
              <a:rPr lang="en-US" sz="2400" dirty="0" err="1" smtClean="0"/>
              <a:t>seus</a:t>
            </a:r>
            <a:r>
              <a:rPr lang="en-US" sz="2400" dirty="0" smtClean="0"/>
              <a:t> </a:t>
            </a:r>
            <a:r>
              <a:rPr lang="en-US" sz="2400" dirty="0" err="1" smtClean="0"/>
              <a:t>planos</a:t>
            </a:r>
            <a:r>
              <a:rPr lang="en-US" sz="2400" dirty="0" smtClean="0"/>
              <a:t> </a:t>
            </a:r>
            <a:r>
              <a:rPr lang="en-US" sz="2400" dirty="0" err="1" smtClean="0"/>
              <a:t>torpes</a:t>
            </a:r>
            <a:r>
              <a:rPr lang="en-US" sz="2400" dirty="0" smtClean="0"/>
              <a:t>. </a:t>
            </a:r>
            <a:r>
              <a:rPr lang="en-US" sz="2400" dirty="0" err="1" smtClean="0"/>
              <a:t>Envenenado</a:t>
            </a:r>
            <a:r>
              <a:rPr lang="en-US" sz="2400" dirty="0" smtClean="0"/>
              <a:t>, </a:t>
            </a:r>
            <a:r>
              <a:rPr lang="en-US" sz="2400" dirty="0" err="1" smtClean="0"/>
              <a:t>certamente</a:t>
            </a:r>
            <a:r>
              <a:rPr lang="en-US" sz="2400" dirty="0" smtClean="0"/>
              <a:t>,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havia</a:t>
            </a:r>
            <a:r>
              <a:rPr lang="en-US" sz="2400" dirty="0" smtClean="0"/>
              <a:t> de </a:t>
            </a:r>
            <a:r>
              <a:rPr lang="en-US" sz="2400" dirty="0" err="1" smtClean="0"/>
              <a:t>mandar</a:t>
            </a:r>
            <a:r>
              <a:rPr lang="en-US" sz="2400" dirty="0" smtClean="0"/>
              <a:t> </a:t>
            </a:r>
            <a:r>
              <a:rPr lang="en-US" sz="2400" dirty="0" err="1" smtClean="0"/>
              <a:t>envenenar</a:t>
            </a:r>
            <a:r>
              <a:rPr lang="en-US" sz="2400" dirty="0" smtClean="0"/>
              <a:t> o </a:t>
            </a:r>
            <a:r>
              <a:rPr lang="en-US" sz="2400" dirty="0" err="1" smtClean="0"/>
              <a:t>conde</a:t>
            </a:r>
            <a:r>
              <a:rPr lang="en-US" sz="2400" dirty="0" smtClean="0"/>
              <a:t> da Casa Verde….” </a:t>
            </a:r>
            <a:r>
              <a:rPr lang="en-US" dirty="0" smtClean="0"/>
              <a:t>p.39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3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758737" y="814061"/>
            <a:ext cx="7719308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“Das naus, dos enjoos, dos mil cheiros...” </a:t>
            </a:r>
            <a:r>
              <a:rPr lang="pt-BR" dirty="0" smtClean="0"/>
              <a:t>p.33</a:t>
            </a:r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/>
              <a:t> </a:t>
            </a:r>
            <a:r>
              <a:rPr lang="pt-BR" sz="2800" dirty="0" smtClean="0"/>
              <a:t>“(...) um pequeno mundo à parte, desolado e roto”</a:t>
            </a:r>
            <a:r>
              <a:rPr lang="pt-BR" sz="2800" dirty="0"/>
              <a:t>. </a:t>
            </a:r>
            <a:r>
              <a:rPr lang="pt-BR" sz="1600" dirty="0"/>
              <a:t>p.33</a:t>
            </a:r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marL="457200" indent="-457200" algn="just">
              <a:buFont typeface="Wingdings" charset="2"/>
              <a:buChar char="ü"/>
            </a:pPr>
            <a:r>
              <a:rPr lang="pt-BR" sz="2800" dirty="0"/>
              <a:t> Das titulações concedidas em troca de apoio político e para obter </a:t>
            </a:r>
            <a:r>
              <a:rPr lang="pt-BR" sz="2800" dirty="0" smtClean="0"/>
              <a:t>recursos.</a:t>
            </a:r>
          </a:p>
          <a:p>
            <a:pPr marL="342900" indent="-342900" algn="just">
              <a:buFont typeface="Wingdings" charset="2"/>
              <a:buChar char="ü"/>
            </a:pPr>
            <a:endParaRPr lang="pt-BR" sz="2800" dirty="0" smtClean="0"/>
          </a:p>
          <a:p>
            <a:pPr marL="457200" indent="-457200" algn="just">
              <a:buFont typeface="Wingdings" charset="2"/>
              <a:buChar char="ü"/>
            </a:pPr>
            <a:endParaRPr lang="pt-BR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993161" y="1207098"/>
            <a:ext cx="723441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n-US" sz="2800" b="1" dirty="0" smtClean="0">
                <a:solidFill>
                  <a:srgbClr val="000000"/>
                </a:solidFill>
              </a:rPr>
              <a:t>Bahia “</a:t>
            </a:r>
            <a:r>
              <a:rPr lang="en-US" sz="2800" b="1" dirty="0">
                <a:solidFill>
                  <a:srgbClr val="000000"/>
                </a:solidFill>
              </a:rPr>
              <a:t>A </a:t>
            </a:r>
            <a:r>
              <a:rPr lang="en-US" sz="2800" b="1" dirty="0" err="1">
                <a:solidFill>
                  <a:srgbClr val="000000"/>
                </a:solidFill>
              </a:rPr>
              <a:t>Casca</a:t>
            </a:r>
            <a:r>
              <a:rPr lang="en-US" sz="2800" b="1" dirty="0">
                <a:solidFill>
                  <a:srgbClr val="000000"/>
                </a:solidFill>
              </a:rPr>
              <a:t> – </a:t>
            </a:r>
            <a:r>
              <a:rPr lang="en-US" sz="2800" b="1" dirty="0" err="1">
                <a:solidFill>
                  <a:srgbClr val="000000"/>
                </a:solidFill>
              </a:rPr>
              <a:t>Grossa</a:t>
            </a:r>
            <a:r>
              <a:rPr lang="en-US" sz="2800" b="1" dirty="0">
                <a:solidFill>
                  <a:srgbClr val="000000"/>
                </a:solidFill>
              </a:rPr>
              <a:t>”</a:t>
            </a:r>
          </a:p>
          <a:p>
            <a:pPr algn="just"/>
            <a:endParaRPr lang="pt-BR" sz="2800" dirty="0"/>
          </a:p>
          <a:p>
            <a:pPr algn="just"/>
            <a:r>
              <a:rPr lang="pt-BR" sz="2000" dirty="0" smtClean="0"/>
              <a:t>Salvador </a:t>
            </a:r>
            <a:r>
              <a:rPr lang="pt-BR" sz="2000" dirty="0"/>
              <a:t>( 22/01/1808</a:t>
            </a:r>
            <a:r>
              <a:rPr lang="pt-BR" sz="2000" dirty="0" smtClean="0"/>
              <a:t>)</a:t>
            </a:r>
            <a:endParaRPr lang="pt-BR" sz="2000" dirty="0"/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“Estamos na Bahia...Como terra de macacos, não me parece de todo má. </a:t>
            </a:r>
            <a:r>
              <a:rPr lang="en-US" sz="2800" dirty="0" err="1" smtClean="0"/>
              <a:t>É</a:t>
            </a:r>
            <a:r>
              <a:rPr lang="en-US" sz="2800" dirty="0" smtClean="0"/>
              <a:t> </a:t>
            </a:r>
            <a:r>
              <a:rPr lang="en-US" sz="2800" dirty="0" err="1" smtClean="0"/>
              <a:t>bonita</a:t>
            </a:r>
            <a:r>
              <a:rPr lang="en-US" sz="2800" dirty="0" smtClean="0"/>
              <a:t>…mas, </a:t>
            </a:r>
            <a:r>
              <a:rPr lang="en-US" sz="2800" dirty="0" err="1" smtClean="0"/>
              <a:t>como</a:t>
            </a:r>
            <a:r>
              <a:rPr lang="en-US" sz="2800" dirty="0" smtClean="0"/>
              <a:t> o </a:t>
            </a:r>
            <a:r>
              <a:rPr lang="en-US" sz="2800" dirty="0" err="1" smtClean="0"/>
              <a:t>melhor</a:t>
            </a:r>
            <a:r>
              <a:rPr lang="en-US" sz="2800" dirty="0"/>
              <a:t> </a:t>
            </a:r>
            <a:r>
              <a:rPr lang="en-US" sz="2800" dirty="0" smtClean="0"/>
              <a:t>da </a:t>
            </a:r>
            <a:r>
              <a:rPr lang="en-US" sz="2800" dirty="0" err="1" smtClean="0"/>
              <a:t>festa</a:t>
            </a:r>
            <a:r>
              <a:rPr lang="en-US" sz="2800" dirty="0" smtClean="0"/>
              <a:t> </a:t>
            </a:r>
            <a:r>
              <a:rPr lang="en-US" sz="2800" dirty="0" err="1" smtClean="0"/>
              <a:t>é</a:t>
            </a:r>
            <a:r>
              <a:rPr lang="en-US" sz="2800" dirty="0" smtClean="0"/>
              <a:t> </a:t>
            </a:r>
            <a:r>
              <a:rPr lang="en-US" sz="2800" dirty="0" err="1" smtClean="0"/>
              <a:t>esperar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ela</a:t>
            </a:r>
            <a:r>
              <a:rPr lang="en-US" sz="2800" dirty="0" smtClean="0"/>
              <a:t>, </a:t>
            </a:r>
            <a:r>
              <a:rPr lang="en-US" sz="2800" dirty="0" err="1" smtClean="0"/>
              <a:t>vamos</a:t>
            </a:r>
            <a:r>
              <a:rPr lang="en-US" sz="2800" dirty="0" smtClean="0"/>
              <a:t> a </a:t>
            </a:r>
            <a:r>
              <a:rPr lang="en-US" sz="2800" dirty="0" err="1" smtClean="0"/>
              <a:t>ver</a:t>
            </a:r>
            <a:r>
              <a:rPr lang="en-US" sz="2800" dirty="0" smtClean="0"/>
              <a:t> </a:t>
            </a:r>
            <a:r>
              <a:rPr lang="en-US" sz="2800" dirty="0" err="1" smtClean="0"/>
              <a:t>este</a:t>
            </a:r>
            <a:r>
              <a:rPr lang="en-US" sz="2800" dirty="0" smtClean="0"/>
              <a:t> </a:t>
            </a:r>
            <a:r>
              <a:rPr lang="en-US" sz="2800" dirty="0" err="1" smtClean="0"/>
              <a:t>exílio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de </a:t>
            </a:r>
            <a:r>
              <a:rPr lang="en-US" sz="2800" dirty="0" err="1" smtClean="0"/>
              <a:t>perto</a:t>
            </a:r>
            <a:r>
              <a:rPr lang="en-US" sz="2800" dirty="0" smtClean="0"/>
              <a:t>”. </a:t>
            </a:r>
            <a:r>
              <a:rPr lang="en-US" dirty="0" smtClean="0"/>
              <a:t>p.74</a:t>
            </a:r>
            <a:endParaRPr lang="pt-BR" dirty="0"/>
          </a:p>
          <a:p>
            <a:pPr algn="just"/>
            <a:endParaRPr lang="pt-BR" sz="2800" dirty="0" smtClean="0"/>
          </a:p>
          <a:p>
            <a:pPr marL="457200" indent="-457200" algn="just">
              <a:buFont typeface="Wingdings" charset="2"/>
              <a:buChar char="ü"/>
            </a:pPr>
            <a:endParaRPr lang="pt-BR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6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993161" y="1207098"/>
            <a:ext cx="723441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pPr marL="342900" indent="-342900" algn="just">
              <a:buFont typeface="Wingdings" charset="2"/>
              <a:buChar char="ü"/>
            </a:pPr>
            <a:r>
              <a:rPr lang="pt-BR" sz="2800" dirty="0" smtClean="0"/>
              <a:t>Foram 34 dias que envolveram decisões econômicas fundamentais; (abertura dos portos às nações amigas de Portugal);</a:t>
            </a:r>
          </a:p>
          <a:p>
            <a:pPr algn="just"/>
            <a:endParaRPr lang="pt-BR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3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1121609" y="1781513"/>
            <a:ext cx="696057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algn="just"/>
            <a:r>
              <a:rPr lang="en-US" sz="2800" dirty="0"/>
              <a:t>“A </a:t>
            </a:r>
            <a:r>
              <a:rPr lang="en-US" sz="2800" dirty="0" err="1"/>
              <a:t>verdade</a:t>
            </a:r>
            <a:r>
              <a:rPr lang="en-US" sz="2800" dirty="0"/>
              <a:t> </a:t>
            </a:r>
            <a:r>
              <a:rPr lang="en-US" sz="2800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nada </a:t>
            </a:r>
            <a:r>
              <a:rPr lang="en-US" sz="2800" dirty="0" err="1"/>
              <a:t>pode</a:t>
            </a:r>
            <a:r>
              <a:rPr lang="en-US" sz="2800" dirty="0"/>
              <a:t> </a:t>
            </a:r>
            <a:r>
              <a:rPr lang="en-US" sz="2800" dirty="0" err="1"/>
              <a:t>estancar</a:t>
            </a:r>
            <a:r>
              <a:rPr lang="en-US" sz="2800" dirty="0"/>
              <a:t> a </a:t>
            </a:r>
            <a:r>
              <a:rPr lang="en-US" sz="2800" dirty="0" err="1"/>
              <a:t>vontade</a:t>
            </a:r>
            <a:r>
              <a:rPr lang="en-US" sz="2800" dirty="0"/>
              <a:t> de um </a:t>
            </a:r>
            <a:r>
              <a:rPr lang="en-US" sz="2800" dirty="0" err="1"/>
              <a:t>povo</a:t>
            </a:r>
            <a:r>
              <a:rPr lang="en-US" sz="2800" dirty="0"/>
              <a:t>, </a:t>
            </a:r>
            <a:r>
              <a:rPr lang="en-US" sz="2800" dirty="0" err="1"/>
              <a:t>principalmente</a:t>
            </a:r>
            <a:r>
              <a:rPr lang="en-US" sz="2800" dirty="0"/>
              <a:t> 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esse</a:t>
            </a:r>
            <a:r>
              <a:rPr lang="en-US" sz="2800" dirty="0"/>
              <a:t> </a:t>
            </a:r>
            <a:r>
              <a:rPr lang="en-US" sz="2800" dirty="0" err="1"/>
              <a:t>povo</a:t>
            </a:r>
            <a:r>
              <a:rPr lang="en-US" sz="2800" dirty="0"/>
              <a:t> </a:t>
            </a:r>
            <a:r>
              <a:rPr lang="en-US" sz="2800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dócil</a:t>
            </a:r>
            <a:r>
              <a:rPr lang="en-US" sz="2800" dirty="0"/>
              <a:t> de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manejado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ignorância</a:t>
            </a:r>
            <a:r>
              <a:rPr lang="en-US" sz="2800" dirty="0"/>
              <a:t>, com </a:t>
            </a:r>
            <a:r>
              <a:rPr lang="en-US" sz="2800" dirty="0" err="1"/>
              <a:t>promessas</a:t>
            </a:r>
            <a:r>
              <a:rPr lang="en-US" sz="2800" dirty="0"/>
              <a:t> </a:t>
            </a:r>
            <a:r>
              <a:rPr lang="en-US" sz="2800" dirty="0" err="1"/>
              <a:t>improvisadas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a </a:t>
            </a:r>
            <a:r>
              <a:rPr lang="en-US" sz="2800" dirty="0" err="1"/>
              <a:t>chicote</a:t>
            </a:r>
            <a:r>
              <a:rPr lang="en-US" sz="2800" dirty="0"/>
              <a:t>” </a:t>
            </a:r>
            <a:r>
              <a:rPr lang="en-US" dirty="0"/>
              <a:t>p.107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Rectangle 1"/>
          <p:cNvSpPr/>
          <p:nvPr/>
        </p:nvSpPr>
        <p:spPr>
          <a:xfrm>
            <a:off x="940172" y="1435947"/>
            <a:ext cx="737293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“Por que fugimos ao </a:t>
            </a:r>
            <a:r>
              <a:rPr lang="pt-BR" sz="3200" dirty="0" smtClean="0"/>
              <a:t>francês? </a:t>
            </a:r>
            <a:r>
              <a:rPr lang="pt-BR" sz="3200" dirty="0"/>
              <a:t>(...) </a:t>
            </a:r>
          </a:p>
          <a:p>
            <a:pPr algn="just"/>
            <a:r>
              <a:rPr lang="pt-BR" sz="3200" dirty="0"/>
              <a:t> </a:t>
            </a:r>
            <a:r>
              <a:rPr lang="pt-BR" sz="3200" dirty="0" smtClean="0"/>
              <a:t>Fujamos </a:t>
            </a:r>
            <a:r>
              <a:rPr lang="pt-BR" sz="3200" dirty="0"/>
              <a:t>à Bahia também.</a:t>
            </a:r>
            <a:r>
              <a:rPr lang="pt-BR" sz="2800" dirty="0"/>
              <a:t>”  </a:t>
            </a:r>
            <a:r>
              <a:rPr lang="pt-BR" dirty="0"/>
              <a:t>p. 110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charset="2"/>
              <a:buChar char="ü"/>
            </a:pPr>
            <a:endParaRPr lang="pt-BR" sz="2400" dirty="0"/>
          </a:p>
          <a:p>
            <a:pPr algn="just"/>
            <a:r>
              <a:rPr lang="pt-BR" sz="3200" dirty="0" smtClean="0"/>
              <a:t>“Dom João era mestre em ganhar tempo”...</a:t>
            </a:r>
            <a:r>
              <a:rPr lang="pt-BR" sz="3200" dirty="0"/>
              <a:t> </a:t>
            </a:r>
            <a:r>
              <a:rPr lang="pt-BR" sz="3200" dirty="0" smtClean="0"/>
              <a:t>“deixar que o inimigo se canse nos entusiasmos”. </a:t>
            </a:r>
            <a:r>
              <a:rPr lang="en-US" dirty="0" smtClean="0"/>
              <a:t>p.111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685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980864" y="718786"/>
            <a:ext cx="7647058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n-US" sz="2800" b="1" dirty="0"/>
              <a:t>Rio</a:t>
            </a:r>
          </a:p>
          <a:p>
            <a:r>
              <a:rPr lang="en-US" sz="2800" b="1" dirty="0"/>
              <a:t>“Era no tempo do </a:t>
            </a:r>
            <a:r>
              <a:rPr lang="en-US" sz="2800" b="1" dirty="0" err="1"/>
              <a:t>rei</a:t>
            </a:r>
            <a:r>
              <a:rPr lang="en-US" sz="2800" b="1" dirty="0" smtClean="0"/>
              <a:t>…”</a:t>
            </a:r>
            <a:endParaRPr lang="en-US" sz="2800" b="1" dirty="0"/>
          </a:p>
          <a:p>
            <a:endParaRPr lang="en-US" sz="2000" dirty="0"/>
          </a:p>
          <a:p>
            <a:r>
              <a:rPr lang="en-US" sz="2000" dirty="0" smtClean="0"/>
              <a:t>Rio de Janeiro  (08/03/1808)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Wingdings" charset="2"/>
              <a:buChar char="ü"/>
            </a:pPr>
            <a:r>
              <a:rPr lang="en-US" sz="2400" dirty="0" err="1" smtClean="0"/>
              <a:t>Ocupações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moradias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o </a:t>
            </a:r>
            <a:r>
              <a:rPr lang="en-US" sz="2800" dirty="0" smtClean="0">
                <a:latin typeface="Apple Chancery"/>
                <a:cs typeface="Apple Chancery"/>
              </a:rPr>
              <a:t>P.R </a:t>
            </a:r>
            <a:r>
              <a:rPr lang="en-US" sz="2400" dirty="0" smtClean="0"/>
              <a:t>;</a:t>
            </a:r>
          </a:p>
          <a:p>
            <a:endParaRPr lang="en-US" sz="2400" dirty="0"/>
          </a:p>
          <a:p>
            <a:pPr marL="285750" indent="-285750">
              <a:buFont typeface="Wingdings" charset="2"/>
              <a:buChar char="ü"/>
            </a:pPr>
            <a:r>
              <a:rPr lang="en-US" sz="2400" dirty="0" err="1" smtClean="0"/>
              <a:t>Impostos</a:t>
            </a:r>
            <a:r>
              <a:rPr lang="en-US" sz="2400" dirty="0" smtClean="0"/>
              <a:t> e </a:t>
            </a:r>
            <a:r>
              <a:rPr lang="en-US" sz="2400" dirty="0" err="1" smtClean="0"/>
              <a:t>novas</a:t>
            </a:r>
            <a:r>
              <a:rPr lang="en-US" sz="2400" dirty="0" smtClean="0"/>
              <a:t> </a:t>
            </a:r>
            <a:r>
              <a:rPr lang="en-US" sz="2400" dirty="0" err="1" smtClean="0"/>
              <a:t>taxas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arcar</a:t>
            </a:r>
            <a:r>
              <a:rPr lang="en-US" sz="2400" dirty="0" smtClean="0"/>
              <a:t> com </a:t>
            </a:r>
            <a:r>
              <a:rPr lang="en-US" sz="2400" dirty="0" err="1" smtClean="0"/>
              <a:t>os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gastos</a:t>
            </a:r>
            <a:r>
              <a:rPr lang="en-US" sz="2400" dirty="0" smtClean="0"/>
              <a:t> da </a:t>
            </a:r>
            <a:r>
              <a:rPr lang="en-US" sz="2400" dirty="0" err="1" smtClean="0"/>
              <a:t>corte</a:t>
            </a:r>
            <a:r>
              <a:rPr lang="en-US" sz="2400" dirty="0" smtClean="0"/>
              <a:t> e do </a:t>
            </a:r>
            <a:r>
              <a:rPr lang="en-US" sz="2400" dirty="0" err="1" smtClean="0"/>
              <a:t>aparato</a:t>
            </a:r>
            <a:r>
              <a:rPr lang="en-US" sz="2400" dirty="0" smtClean="0"/>
              <a:t> </a:t>
            </a:r>
            <a:r>
              <a:rPr lang="en-US" sz="2400" dirty="0" err="1" smtClean="0"/>
              <a:t>burocrático</a:t>
            </a:r>
            <a:r>
              <a:rPr lang="en-US" sz="2400" dirty="0" smtClean="0"/>
              <a:t>;</a:t>
            </a:r>
          </a:p>
          <a:p>
            <a:pPr marL="285750" indent="-285750">
              <a:buFont typeface="Wingdings" charset="2"/>
              <a:buChar char="ü"/>
            </a:pPr>
            <a:endParaRPr lang="en-US" sz="2400" dirty="0"/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Fundação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Banco</a:t>
            </a:r>
            <a:r>
              <a:rPr lang="en-US" sz="2400" dirty="0" smtClean="0"/>
              <a:t> do </a:t>
            </a:r>
            <a:r>
              <a:rPr lang="en-US" sz="2400" dirty="0" err="1" smtClean="0"/>
              <a:t>Brasil</a:t>
            </a:r>
            <a:r>
              <a:rPr lang="en-US" sz="2400" dirty="0" smtClean="0"/>
              <a:t>, da Real Junta de </a:t>
            </a:r>
            <a:r>
              <a:rPr lang="en-US" sz="2400" dirty="0" err="1" smtClean="0"/>
              <a:t>Coméricio</a:t>
            </a:r>
            <a:r>
              <a:rPr lang="en-US" sz="2400" dirty="0"/>
              <a:t>, </a:t>
            </a:r>
            <a:r>
              <a:rPr lang="en-US" sz="2400" dirty="0" smtClean="0"/>
              <a:t>da </a:t>
            </a:r>
            <a:r>
              <a:rPr lang="en-US" sz="2400" dirty="0" err="1" smtClean="0"/>
              <a:t>Escola</a:t>
            </a:r>
            <a:r>
              <a:rPr lang="en-US" sz="2400" dirty="0" smtClean="0"/>
              <a:t> Real  de </a:t>
            </a:r>
            <a:r>
              <a:rPr lang="en-US" sz="2400" dirty="0" err="1" smtClean="0"/>
              <a:t>Ciências</a:t>
            </a:r>
            <a:r>
              <a:rPr lang="en-US" sz="2400" dirty="0" smtClean="0"/>
              <a:t>, </a:t>
            </a:r>
            <a:r>
              <a:rPr lang="en-US" sz="2400" dirty="0" err="1" smtClean="0"/>
              <a:t>Artes</a:t>
            </a:r>
            <a:r>
              <a:rPr lang="en-US" sz="2400" dirty="0" smtClean="0"/>
              <a:t> e </a:t>
            </a:r>
            <a:r>
              <a:rPr lang="en-US" sz="2400" dirty="0" err="1" smtClean="0"/>
              <a:t>Ofícios</a:t>
            </a:r>
            <a:r>
              <a:rPr lang="en-US" sz="2400" dirty="0" smtClean="0"/>
              <a:t>, da </a:t>
            </a:r>
            <a:r>
              <a:rPr lang="en-US" sz="2400" dirty="0" err="1"/>
              <a:t>Imprensa</a:t>
            </a:r>
            <a:r>
              <a:rPr lang="en-US" sz="2400" dirty="0"/>
              <a:t> </a:t>
            </a:r>
            <a:r>
              <a:rPr lang="en-US" sz="2400" dirty="0" err="1" smtClean="0"/>
              <a:t>Régia</a:t>
            </a:r>
            <a:r>
              <a:rPr lang="en-US" sz="2400" dirty="0" smtClean="0"/>
              <a:t> (</a:t>
            </a:r>
            <a:r>
              <a:rPr lang="en-US" sz="2400" dirty="0" err="1" smtClean="0"/>
              <a:t>Prelo</a:t>
            </a:r>
            <a:r>
              <a:rPr lang="en-US" sz="2400" dirty="0" smtClean="0"/>
              <a:t>)  etc.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263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1303046" y="2154187"/>
            <a:ext cx="6614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“- Como </a:t>
            </a:r>
            <a:r>
              <a:rPr lang="en-US" sz="3200" dirty="0" err="1" smtClean="0"/>
              <a:t>pode</a:t>
            </a:r>
            <a:r>
              <a:rPr lang="en-US" sz="3200" dirty="0" smtClean="0"/>
              <a:t> um negro se </a:t>
            </a:r>
            <a:r>
              <a:rPr lang="en-US" sz="3200" dirty="0" err="1" smtClean="0"/>
              <a:t>tornar</a:t>
            </a:r>
            <a:r>
              <a:rPr lang="en-US" sz="3200" dirty="0" smtClean="0"/>
              <a:t> </a:t>
            </a:r>
            <a:r>
              <a:rPr lang="en-US" sz="3200" dirty="0" err="1" smtClean="0"/>
              <a:t>tão</a:t>
            </a:r>
            <a:r>
              <a:rPr lang="en-US" sz="3200" dirty="0" smtClean="0"/>
              <a:t> </a:t>
            </a:r>
            <a:r>
              <a:rPr lang="en-US" sz="3200" dirty="0" err="1" smtClean="0"/>
              <a:t>rico</a:t>
            </a:r>
            <a:r>
              <a:rPr lang="en-US" sz="3200" dirty="0" smtClean="0"/>
              <a:t>? </a:t>
            </a:r>
            <a:r>
              <a:rPr lang="en-US" sz="3200" dirty="0" err="1" smtClean="0"/>
              <a:t>Isso</a:t>
            </a:r>
            <a:r>
              <a:rPr lang="en-US" sz="3200" dirty="0" smtClean="0"/>
              <a:t> </a:t>
            </a:r>
            <a:r>
              <a:rPr lang="en-US" sz="3200" dirty="0" err="1" smtClean="0"/>
              <a:t>só</a:t>
            </a:r>
            <a:r>
              <a:rPr lang="en-US" sz="3200" dirty="0" smtClean="0"/>
              <a:t> </a:t>
            </a:r>
            <a:r>
              <a:rPr lang="en-US" sz="3200" dirty="0" err="1" smtClean="0"/>
              <a:t>mesmo</a:t>
            </a:r>
            <a:r>
              <a:rPr lang="en-US" sz="3200" dirty="0" smtClean="0"/>
              <a:t> no </a:t>
            </a:r>
            <a:r>
              <a:rPr lang="en-US" sz="3200" dirty="0" err="1" smtClean="0"/>
              <a:t>Brasil</a:t>
            </a:r>
            <a:r>
              <a:rPr lang="en-US" sz="3200" dirty="0" smtClean="0"/>
              <a:t>…” </a:t>
            </a:r>
            <a:r>
              <a:rPr lang="en-US" dirty="0" smtClean="0"/>
              <a:t>p.162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0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1550460" y="1748522"/>
            <a:ext cx="597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21609" y="1308140"/>
            <a:ext cx="71255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n-US" sz="2800" dirty="0" smtClean="0"/>
              <a:t> </a:t>
            </a:r>
            <a:r>
              <a:rPr lang="en-US" sz="2800" dirty="0" err="1" smtClean="0"/>
              <a:t>Insaciáveis</a:t>
            </a:r>
            <a:r>
              <a:rPr lang="en-US" sz="2800" dirty="0" smtClean="0"/>
              <a:t> </a:t>
            </a:r>
            <a:r>
              <a:rPr lang="en-US" sz="2800" dirty="0" err="1"/>
              <a:t>paixões</a:t>
            </a:r>
            <a:r>
              <a:rPr lang="en-US" sz="2800" dirty="0"/>
              <a:t>: </a:t>
            </a:r>
            <a:endParaRPr lang="en-US" sz="2800" dirty="0" smtClean="0"/>
          </a:p>
          <a:p>
            <a:pPr marL="285750" indent="-285750" algn="just">
              <a:buFont typeface="Wingdings" charset="2"/>
              <a:buChar char="ü"/>
            </a:pPr>
            <a:endParaRPr lang="en-US" sz="2800" dirty="0"/>
          </a:p>
          <a:p>
            <a:pPr algn="just"/>
            <a:r>
              <a:rPr lang="en-US" sz="2800" dirty="0" err="1"/>
              <a:t>A</a:t>
            </a:r>
            <a:r>
              <a:rPr lang="en-US" sz="2800" dirty="0" err="1" smtClean="0"/>
              <a:t>centua</a:t>
            </a:r>
            <a:r>
              <a:rPr lang="en-US" sz="2800" dirty="0"/>
              <a:t>-se o </a:t>
            </a:r>
            <a:r>
              <a:rPr lang="en-US" sz="2800" dirty="0" err="1"/>
              <a:t>projeto</a:t>
            </a:r>
            <a:r>
              <a:rPr lang="en-US" sz="2800" dirty="0"/>
              <a:t> de  Carlota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a </a:t>
            </a:r>
            <a:r>
              <a:rPr lang="en-US" sz="2800" dirty="0" err="1"/>
              <a:t>Rainha</a:t>
            </a:r>
            <a:r>
              <a:rPr lang="en-US" sz="2800" dirty="0"/>
              <a:t> da </a:t>
            </a:r>
            <a:r>
              <a:rPr lang="en-US" sz="2800" dirty="0" err="1"/>
              <a:t>América</a:t>
            </a:r>
            <a:r>
              <a:rPr lang="en-US" sz="2800" dirty="0"/>
              <a:t> (</a:t>
            </a:r>
            <a:r>
              <a:rPr lang="en-US" sz="2800" dirty="0" err="1"/>
              <a:t>Carlotismo</a:t>
            </a:r>
            <a:r>
              <a:rPr lang="en-US" sz="2800" dirty="0" smtClean="0"/>
              <a:t>)/ </a:t>
            </a:r>
            <a:r>
              <a:rPr lang="en-US" sz="2800" dirty="0" err="1" smtClean="0"/>
              <a:t>Financiar</a:t>
            </a:r>
            <a:r>
              <a:rPr lang="en-US" sz="2800" dirty="0" smtClean="0"/>
              <a:t> a </a:t>
            </a:r>
            <a:r>
              <a:rPr lang="en-US" sz="2800" dirty="0" err="1" smtClean="0"/>
              <a:t>questão</a:t>
            </a:r>
            <a:r>
              <a:rPr lang="en-US" sz="2800" dirty="0" smtClean="0"/>
              <a:t> do </a:t>
            </a:r>
            <a:r>
              <a:rPr lang="en-US" sz="2800" dirty="0" err="1" smtClean="0"/>
              <a:t>prata</a:t>
            </a:r>
            <a:r>
              <a:rPr lang="en-US" sz="2800" dirty="0"/>
              <a:t>;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err="1" smtClean="0"/>
              <a:t>Destaca</a:t>
            </a:r>
            <a:r>
              <a:rPr lang="en-US" sz="2800" dirty="0" smtClean="0"/>
              <a:t>-se </a:t>
            </a:r>
            <a:r>
              <a:rPr lang="en-US" sz="2800" dirty="0" err="1"/>
              <a:t>seu</a:t>
            </a:r>
            <a:r>
              <a:rPr lang="en-US" sz="2800" dirty="0"/>
              <a:t> </a:t>
            </a:r>
            <a:r>
              <a:rPr lang="en-US" sz="2800" dirty="0" err="1"/>
              <a:t>lado</a:t>
            </a:r>
            <a:r>
              <a:rPr lang="en-US" sz="2800" dirty="0"/>
              <a:t> </a:t>
            </a:r>
            <a:r>
              <a:rPr lang="en-US" sz="2800" dirty="0" err="1"/>
              <a:t>devassa</a:t>
            </a:r>
            <a:r>
              <a:rPr lang="en-US" sz="2800" dirty="0"/>
              <a:t>, dos </a:t>
            </a:r>
            <a:r>
              <a:rPr lang="en-US" sz="2800" dirty="0" err="1"/>
              <a:t>desejos</a:t>
            </a:r>
            <a:r>
              <a:rPr lang="en-US" sz="2800" dirty="0"/>
              <a:t> </a:t>
            </a:r>
            <a:r>
              <a:rPr lang="en-US" sz="2800" dirty="0" err="1" smtClean="0"/>
              <a:t>sexuais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Secretário</a:t>
            </a:r>
            <a:r>
              <a:rPr lang="en-US" sz="2800" dirty="0"/>
              <a:t> </a:t>
            </a:r>
            <a:r>
              <a:rPr lang="en-US" sz="2800" dirty="0" err="1"/>
              <a:t>Presas</a:t>
            </a:r>
            <a:r>
              <a:rPr lang="en-US" sz="2800" dirty="0"/>
              <a:t>, </a:t>
            </a:r>
            <a:r>
              <a:rPr lang="en-US" sz="2800" dirty="0" err="1"/>
              <a:t>Filisbino</a:t>
            </a:r>
            <a:r>
              <a:rPr lang="en-US" sz="2800" dirty="0"/>
              <a:t> e Almirante </a:t>
            </a:r>
            <a:r>
              <a:rPr lang="en-US" sz="2800" dirty="0" err="1"/>
              <a:t>Inglês</a:t>
            </a:r>
            <a:r>
              <a:rPr lang="en-US" sz="2800" dirty="0"/>
              <a:t> Sidney Smith).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2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80" y="1260475"/>
            <a:ext cx="7862069" cy="4184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3875" y="5833586"/>
            <a:ext cx="6318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www.joaofeliciodossantos.com.br</a:t>
            </a:r>
            <a:r>
              <a:rPr lang="pt-BR" dirty="0"/>
              <a:t>/</a:t>
            </a:r>
            <a:r>
              <a:rPr lang="pt-BR" dirty="0" err="1"/>
              <a:t>home.html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0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962941" y="1161638"/>
            <a:ext cx="72511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“- </a:t>
            </a:r>
            <a:r>
              <a:rPr lang="en-US" sz="2800" dirty="0" smtClean="0"/>
              <a:t>Mal </a:t>
            </a:r>
            <a:r>
              <a:rPr lang="en-US" sz="2800" dirty="0" err="1" smtClean="0"/>
              <a:t>vai</a:t>
            </a:r>
            <a:r>
              <a:rPr lang="en-US" sz="2800" dirty="0" smtClean="0"/>
              <a:t> o </a:t>
            </a:r>
            <a:r>
              <a:rPr lang="en-US" sz="2800" dirty="0" err="1" smtClean="0"/>
              <a:t>barco</a:t>
            </a:r>
            <a:r>
              <a:rPr lang="en-US" sz="2800" dirty="0" smtClean="0"/>
              <a:t>, padre! </a:t>
            </a:r>
            <a:r>
              <a:rPr lang="en-US" sz="2800" dirty="0" err="1" smtClean="0"/>
              <a:t>Assim</a:t>
            </a:r>
            <a:r>
              <a:rPr lang="en-US" sz="2800" dirty="0" smtClean="0"/>
              <a:t>, antes </a:t>
            </a:r>
            <a:r>
              <a:rPr lang="en-US" sz="2800" dirty="0" err="1" smtClean="0"/>
              <a:t>que</a:t>
            </a:r>
            <a:r>
              <a:rPr lang="en-US" sz="2800" dirty="0" smtClean="0"/>
              <a:t> me </a:t>
            </a:r>
            <a:r>
              <a:rPr lang="en-US" sz="2800" dirty="0" err="1" smtClean="0"/>
              <a:t>confesse</a:t>
            </a:r>
            <a:r>
              <a:rPr lang="en-US" sz="2800" dirty="0" smtClean="0"/>
              <a:t>, </a:t>
            </a:r>
            <a:r>
              <a:rPr lang="en-US" sz="2800" dirty="0" err="1" smtClean="0"/>
              <a:t>teremos</a:t>
            </a:r>
            <a:r>
              <a:rPr lang="en-US" sz="2800" dirty="0" smtClean="0"/>
              <a:t> de </a:t>
            </a:r>
            <a:r>
              <a:rPr lang="en-US" sz="2800" dirty="0" err="1" smtClean="0"/>
              <a:t>esperar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de </a:t>
            </a:r>
            <a:r>
              <a:rPr lang="en-US" sz="2800" dirty="0" err="1" smtClean="0"/>
              <a:t>noventa</a:t>
            </a:r>
            <a:r>
              <a:rPr lang="en-US" sz="2800" dirty="0" smtClean="0"/>
              <a:t> </a:t>
            </a:r>
            <a:r>
              <a:rPr lang="en-US" sz="2800" dirty="0" err="1" smtClean="0"/>
              <a:t>anos</a:t>
            </a:r>
            <a:r>
              <a:rPr lang="en-US" sz="2800" dirty="0" smtClean="0"/>
              <a:t>. Como </a:t>
            </a:r>
            <a:r>
              <a:rPr lang="en-US" sz="2800" dirty="0" err="1" smtClean="0"/>
              <a:t>prepar</a:t>
            </a:r>
            <a:r>
              <a:rPr lang="en-US" sz="2800" dirty="0" smtClean="0"/>
              <a:t> o </a:t>
            </a:r>
            <a:r>
              <a:rPr lang="en-US" sz="2800" dirty="0" err="1" smtClean="0"/>
              <a:t>espírito</a:t>
            </a:r>
            <a:r>
              <a:rPr lang="en-US" sz="2800" dirty="0" smtClean="0"/>
              <a:t> de um </a:t>
            </a:r>
            <a:r>
              <a:rPr lang="en-US" sz="2800" dirty="0" err="1" smtClean="0"/>
              <a:t>século</a:t>
            </a:r>
            <a:r>
              <a:rPr lang="en-US" sz="2800" dirty="0" smtClean="0"/>
              <a:t> </a:t>
            </a:r>
            <a:r>
              <a:rPr lang="en-US" sz="2800" dirty="0" err="1" smtClean="0"/>
              <a:t>inteiro</a:t>
            </a:r>
            <a:r>
              <a:rPr lang="en-US" sz="2800" dirty="0" smtClean="0"/>
              <a:t>. </a:t>
            </a:r>
            <a:r>
              <a:rPr lang="en-US" sz="2800" dirty="0" err="1" smtClean="0"/>
              <a:t>Sabe</a:t>
            </a:r>
            <a:r>
              <a:rPr lang="en-US" sz="2800" dirty="0" smtClean="0"/>
              <a:t> </a:t>
            </a:r>
            <a:r>
              <a:rPr lang="en-US" sz="2800" dirty="0" err="1" smtClean="0"/>
              <a:t>frei</a:t>
            </a:r>
            <a:r>
              <a:rPr lang="en-US" sz="2800" dirty="0" smtClean="0"/>
              <a:t>, </a:t>
            </a:r>
            <a:r>
              <a:rPr lang="en-US" sz="2800" dirty="0" err="1" smtClean="0"/>
              <a:t>eu</a:t>
            </a:r>
            <a:r>
              <a:rPr lang="en-US" sz="2800" dirty="0" smtClean="0"/>
              <a:t> </a:t>
            </a:r>
            <a:r>
              <a:rPr lang="en-US" sz="2800" dirty="0" err="1" smtClean="0"/>
              <a:t>sou</a:t>
            </a:r>
            <a:r>
              <a:rPr lang="en-US" sz="2800" dirty="0" smtClean="0"/>
              <a:t> o </a:t>
            </a:r>
            <a:r>
              <a:rPr lang="en-US" sz="2800" dirty="0" err="1" smtClean="0"/>
              <a:t>espírito</a:t>
            </a:r>
            <a:r>
              <a:rPr lang="en-US" sz="2800" dirty="0" smtClean="0"/>
              <a:t> do </a:t>
            </a:r>
            <a:r>
              <a:rPr lang="en-US" sz="2800" dirty="0" err="1" smtClean="0"/>
              <a:t>século</a:t>
            </a:r>
            <a:r>
              <a:rPr lang="en-US" sz="2800" dirty="0" smtClean="0"/>
              <a:t> XIX</a:t>
            </a:r>
            <a:r>
              <a:rPr lang="en-US" sz="3200" dirty="0" smtClean="0"/>
              <a:t>”. (…)</a:t>
            </a:r>
            <a:r>
              <a:rPr lang="en-US" dirty="0" smtClean="0"/>
              <a:t>p.162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sz="2800" dirty="0" smtClean="0"/>
              <a:t>“</a:t>
            </a:r>
            <a:r>
              <a:rPr lang="en-US" sz="2800" dirty="0" err="1" smtClean="0"/>
              <a:t>Fingindo</a:t>
            </a:r>
            <a:r>
              <a:rPr lang="en-US" sz="2800" dirty="0" smtClean="0"/>
              <a:t> </a:t>
            </a:r>
            <a:r>
              <a:rPr lang="en-US" sz="2800" dirty="0" err="1" smtClean="0"/>
              <a:t>fazer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oração</a:t>
            </a:r>
            <a:r>
              <a:rPr lang="en-US" sz="2800" dirty="0" smtClean="0"/>
              <a:t>, </a:t>
            </a:r>
            <a:r>
              <a:rPr lang="en-US" sz="2800" dirty="0" err="1" smtClean="0"/>
              <a:t>pensava</a:t>
            </a:r>
            <a:r>
              <a:rPr lang="en-US" sz="2800" dirty="0" smtClean="0"/>
              <a:t> </a:t>
            </a:r>
            <a:r>
              <a:rPr lang="en-US" sz="2800" dirty="0" err="1" smtClean="0"/>
              <a:t>realmente</a:t>
            </a:r>
            <a:r>
              <a:rPr lang="en-US" sz="2800" dirty="0" smtClean="0"/>
              <a:t> (…)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Montividéu</a:t>
            </a:r>
            <a:r>
              <a:rPr lang="en-US" sz="2800" dirty="0" smtClean="0"/>
              <a:t>…</a:t>
            </a:r>
            <a:r>
              <a:rPr lang="en-US" sz="2800" dirty="0" err="1" smtClean="0"/>
              <a:t>nas</a:t>
            </a:r>
            <a:r>
              <a:rPr lang="en-US" sz="2800" dirty="0" smtClean="0"/>
              <a:t> </a:t>
            </a:r>
            <a:r>
              <a:rPr lang="en-US" sz="2800" dirty="0" err="1" smtClean="0"/>
              <a:t>terras</a:t>
            </a:r>
            <a:r>
              <a:rPr lang="en-US" sz="2800" dirty="0" smtClean="0"/>
              <a:t> do </a:t>
            </a:r>
            <a:r>
              <a:rPr lang="en-US" sz="2800" dirty="0" err="1" smtClean="0"/>
              <a:t>norte</a:t>
            </a:r>
            <a:r>
              <a:rPr lang="en-US" sz="2800" dirty="0" smtClean="0"/>
              <a:t>…no Peru…” </a:t>
            </a:r>
            <a:r>
              <a:rPr lang="en-US" dirty="0" smtClean="0"/>
              <a:t>p.151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692759" y="1298937"/>
            <a:ext cx="4107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smtClean="0"/>
              <a:t>Carlota </a:t>
            </a:r>
            <a:r>
              <a:rPr lang="en-US" sz="2400" dirty="0" err="1" smtClean="0"/>
              <a:t>Joaquina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José </a:t>
            </a:r>
            <a:r>
              <a:rPr lang="en-US" sz="2400" dirty="0" err="1" smtClean="0"/>
              <a:t>Presas</a:t>
            </a:r>
            <a:r>
              <a:rPr lang="en-US" sz="24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secretário</a:t>
            </a:r>
            <a:r>
              <a:rPr lang="en-US" sz="16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Sir Sidney Smith </a:t>
            </a:r>
            <a:r>
              <a:rPr lang="en-US" dirty="0" smtClean="0"/>
              <a:t>(</a:t>
            </a:r>
            <a:r>
              <a:rPr lang="en-US" dirty="0" err="1" smtClean="0"/>
              <a:t>almirante</a:t>
            </a:r>
            <a:r>
              <a:rPr lang="en-US" dirty="0" smtClean="0"/>
              <a:t>)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799827" y="1506773"/>
            <a:ext cx="40907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dirty="0"/>
              <a:t>. </a:t>
            </a:r>
            <a:r>
              <a:rPr lang="en-US" sz="2400" dirty="0" err="1" smtClean="0"/>
              <a:t>João</a:t>
            </a:r>
            <a:r>
              <a:rPr lang="en-US" sz="2400" dirty="0" smtClean="0"/>
              <a:t> VI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Lobato</a:t>
            </a:r>
            <a:r>
              <a:rPr lang="en-US" sz="2400" dirty="0" smtClean="0"/>
              <a:t> 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Visconde</a:t>
            </a:r>
            <a:r>
              <a:rPr lang="en-US" sz="1600" dirty="0" smtClean="0"/>
              <a:t> de Vila Nova de </a:t>
            </a:r>
            <a:r>
              <a:rPr lang="en-US" sz="1600" dirty="0" err="1" smtClean="0"/>
              <a:t>Magé</a:t>
            </a:r>
            <a:r>
              <a:rPr lang="en-US" sz="16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José </a:t>
            </a:r>
            <a:r>
              <a:rPr lang="en-US" sz="2400" dirty="0"/>
              <a:t>da Silva </a:t>
            </a:r>
            <a:r>
              <a:rPr lang="en-US" sz="2400" dirty="0" err="1"/>
              <a:t>Lisboa</a:t>
            </a:r>
            <a:r>
              <a:rPr lang="en-US" sz="2400" dirty="0"/>
              <a:t> 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economista</a:t>
            </a:r>
            <a:r>
              <a:rPr lang="en-US" sz="1600" dirty="0"/>
              <a:t>/ </a:t>
            </a:r>
            <a:r>
              <a:rPr lang="en-US" sz="1600" dirty="0" err="1"/>
              <a:t>Visconde</a:t>
            </a:r>
            <a:r>
              <a:rPr lang="en-US" sz="1600" dirty="0"/>
              <a:t> de </a:t>
            </a:r>
            <a:r>
              <a:rPr lang="en-US" sz="1600" dirty="0" err="1"/>
              <a:t>Cairu</a:t>
            </a:r>
            <a:r>
              <a:rPr lang="en-US" sz="16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Rodrigo de Souza</a:t>
            </a:r>
          </a:p>
          <a:p>
            <a:r>
              <a:rPr lang="en-US" sz="2400" dirty="0" err="1" smtClean="0"/>
              <a:t>Coutinho</a:t>
            </a:r>
            <a:r>
              <a:rPr lang="en-US" sz="24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Conde</a:t>
            </a:r>
            <a:r>
              <a:rPr lang="en-US" sz="1600" dirty="0" smtClean="0"/>
              <a:t> </a:t>
            </a:r>
            <a:r>
              <a:rPr lang="en-US" sz="1600" dirty="0" err="1" smtClean="0"/>
              <a:t>Linhares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692759" y="731845"/>
            <a:ext cx="2228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Pesrsonagens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830863" y="5477211"/>
            <a:ext cx="4981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Membros</a:t>
            </a:r>
            <a:r>
              <a:rPr lang="en-US" sz="2400" dirty="0" smtClean="0"/>
              <a:t> da </a:t>
            </a:r>
            <a:r>
              <a:rPr lang="en-US" sz="2400" dirty="0" err="1" smtClean="0"/>
              <a:t>família</a:t>
            </a:r>
            <a:r>
              <a:rPr lang="en-US" sz="2400" dirty="0" smtClean="0"/>
              <a:t> real, </a:t>
            </a:r>
            <a:r>
              <a:rPr lang="en-US" sz="2400" dirty="0" err="1" smtClean="0"/>
              <a:t>Xica</a:t>
            </a:r>
            <a:r>
              <a:rPr lang="en-US" sz="2400" dirty="0" smtClean="0"/>
              <a:t> da Silva, </a:t>
            </a:r>
            <a:r>
              <a:rPr lang="en-US" sz="2400" dirty="0" err="1" smtClean="0"/>
              <a:t>Chalaça</a:t>
            </a:r>
            <a:r>
              <a:rPr lang="en-US" sz="2400" dirty="0" smtClean="0"/>
              <a:t>, entre outros.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652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1402011" y="1699035"/>
            <a:ext cx="638327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 err="1" smtClean="0"/>
              <a:t>Constituição</a:t>
            </a:r>
            <a:r>
              <a:rPr lang="en-US" sz="2800" dirty="0" smtClean="0"/>
              <a:t> (</a:t>
            </a:r>
            <a:r>
              <a:rPr lang="en-US" sz="2800" dirty="0" err="1" smtClean="0"/>
              <a:t>juramento</a:t>
            </a:r>
            <a:r>
              <a:rPr lang="en-US" sz="2800" dirty="0" smtClean="0"/>
              <a:t> </a:t>
            </a:r>
            <a:r>
              <a:rPr lang="en-US" sz="2800" dirty="0" err="1" smtClean="0"/>
              <a:t>prévio</a:t>
            </a:r>
            <a:r>
              <a:rPr lang="en-US" sz="2800" dirty="0" smtClean="0"/>
              <a:t>);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A </a:t>
            </a:r>
            <a:r>
              <a:rPr lang="en-US" sz="2800" dirty="0" err="1" smtClean="0"/>
              <a:t>família</a:t>
            </a:r>
            <a:r>
              <a:rPr lang="en-US" sz="2800" dirty="0" smtClean="0"/>
              <a:t> real </a:t>
            </a:r>
            <a:r>
              <a:rPr lang="en-US" sz="2800" dirty="0" err="1" smtClean="0"/>
              <a:t>regressa</a:t>
            </a:r>
            <a:r>
              <a:rPr lang="en-US" sz="2800" dirty="0" smtClean="0"/>
              <a:t> a Portugal;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 D. Pedro assume a </a:t>
            </a:r>
            <a:r>
              <a:rPr lang="en-US" sz="2800" dirty="0" err="1" smtClean="0"/>
              <a:t>regência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028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808218" y="1270153"/>
            <a:ext cx="737293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Carlota </a:t>
            </a:r>
            <a:r>
              <a:rPr lang="pt-BR" dirty="0"/>
              <a:t>Joaquina debruçou-se na armadura fria do sereno pegajoso da noite no mar e entreteve-se acompanhando com os olhos sempre vivos o </a:t>
            </a:r>
            <a:r>
              <a:rPr lang="pt-BR" dirty="0" err="1"/>
              <a:t>vôo</a:t>
            </a:r>
            <a:r>
              <a:rPr lang="pt-BR" dirty="0"/>
              <a:t> muito sereno das últimas gaivotas.</a:t>
            </a:r>
            <a:endParaRPr lang="en-US" dirty="0"/>
          </a:p>
          <a:p>
            <a:pPr algn="just"/>
            <a:r>
              <a:rPr lang="pt-BR" dirty="0"/>
              <a:t>	Respirou </a:t>
            </a:r>
            <a:r>
              <a:rPr lang="pt-BR" dirty="0" err="1"/>
              <a:t>exaltamentos</a:t>
            </a:r>
            <a:r>
              <a:rPr lang="pt-BR" dirty="0"/>
              <a:t> de gozo pelo dia já claro, no efêmero bonito entre -chuvas.</a:t>
            </a:r>
            <a:endParaRPr lang="en-US" dirty="0"/>
          </a:p>
          <a:p>
            <a:pPr algn="just"/>
            <a:r>
              <a:rPr lang="pt-BR" dirty="0"/>
              <a:t>	 - É que a ventura também brilha mais entre o improviso e o desequilíbrio; medra melhor no meio do que é falso e do que é inseguro...Mil vezes preferível a instabilidade da luta do que o resguardo da paz! A felicidade sabe melhor na incerteza e na expectativa do antes-do-que-há-de acontecer...Antes da luta. Do amor. Como nas ardências do </a:t>
            </a:r>
            <a:r>
              <a:rPr lang="pt-BR" dirty="0" err="1"/>
              <a:t>antefim</a:t>
            </a:r>
            <a:r>
              <a:rPr lang="pt-BR" dirty="0"/>
              <a:t> de um coito!</a:t>
            </a:r>
            <a:endParaRPr lang="en-US" dirty="0"/>
          </a:p>
          <a:p>
            <a:pPr algn="just"/>
            <a:r>
              <a:rPr lang="pt-BR" dirty="0"/>
              <a:t>	</a:t>
            </a:r>
            <a:r>
              <a:rPr lang="pt-BR" sz="2400" dirty="0"/>
              <a:t>Os saciados são estáveis como a verdade </a:t>
            </a:r>
            <a:r>
              <a:rPr lang="pt-BR" dirty="0"/>
              <a:t>das coisas infinitamente cheias de tédio. Segurança é um inexpressivo sinônimo de saciedade. Alguém , saciado, é realmente tranquilo. </a:t>
            </a:r>
            <a:r>
              <a:rPr lang="pt-BR" sz="2000" dirty="0"/>
              <a:t>Mas é inerte. </a:t>
            </a:r>
            <a:r>
              <a:rPr lang="pt-BR" dirty="0"/>
              <a:t>(p.427)</a:t>
            </a:r>
            <a:endParaRPr lang="en-US" dirty="0"/>
          </a:p>
          <a:p>
            <a:r>
              <a:rPr lang="pt-B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1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63" y="2424836"/>
            <a:ext cx="7228529" cy="3659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4885" y="1174917"/>
            <a:ext cx="5772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Virtude e vício: </a:t>
            </a:r>
            <a:r>
              <a:rPr lang="pt-BR" sz="2400" dirty="0" smtClean="0"/>
              <a:t>“</a:t>
            </a:r>
            <a:r>
              <a:rPr lang="pt-BR" sz="2400" dirty="0"/>
              <a:t>Não existe pecado abaixo da linha do equador”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5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1008526" y="874262"/>
            <a:ext cx="74554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pt-BR" sz="2800" dirty="0" smtClean="0"/>
              <a:t> Problematiza </a:t>
            </a:r>
            <a:r>
              <a:rPr lang="pt-BR" sz="2800" dirty="0"/>
              <a:t>a relação do brasileiro com o </a:t>
            </a:r>
            <a:r>
              <a:rPr lang="pt-BR" sz="2800" dirty="0" smtClean="0"/>
              <a:t>estrangeiro;</a:t>
            </a:r>
            <a:endParaRPr lang="en-US" sz="2800" dirty="0"/>
          </a:p>
          <a:p>
            <a:r>
              <a:rPr lang="pt-BR" sz="2800" dirty="0"/>
              <a:t> </a:t>
            </a:r>
            <a:endParaRPr lang="en-US" sz="2800" dirty="0"/>
          </a:p>
          <a:p>
            <a:pPr marL="285750" indent="-285750">
              <a:buFont typeface="Wingdings" charset="2"/>
              <a:buChar char="ü"/>
            </a:pPr>
            <a:r>
              <a:rPr lang="pt-BR" sz="2800" dirty="0" smtClean="0"/>
              <a:t>A submissão </a:t>
            </a:r>
            <a:r>
              <a:rPr lang="pt-BR" sz="2800" dirty="0"/>
              <a:t>cultural e </a:t>
            </a:r>
            <a:r>
              <a:rPr lang="pt-BR" sz="2800" dirty="0" smtClean="0"/>
              <a:t>intelectual.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233" y="3143371"/>
            <a:ext cx="38916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/>
              <a:t>Não existe pecado do lado de baixo do equador</a:t>
            </a:r>
          </a:p>
          <a:p>
            <a:pPr algn="r"/>
            <a:r>
              <a:rPr lang="pt-BR" dirty="0"/>
              <a:t>Vamos fazer um pecado rasgado, suado, a todo vapor</a:t>
            </a:r>
          </a:p>
          <a:p>
            <a:pPr algn="r"/>
            <a:r>
              <a:rPr lang="pt-BR" dirty="0"/>
              <a:t>Me deixa ser teu escracho, capacho, teu cacho</a:t>
            </a:r>
          </a:p>
          <a:p>
            <a:pPr algn="r"/>
            <a:r>
              <a:rPr lang="pt-BR" dirty="0"/>
              <a:t>Um riacho de amor</a:t>
            </a:r>
          </a:p>
          <a:p>
            <a:pPr algn="r"/>
            <a:r>
              <a:rPr lang="pt-BR" dirty="0"/>
              <a:t>Quando é lição de esculacho, olha aí, sai de baixo</a:t>
            </a:r>
          </a:p>
          <a:p>
            <a:pPr algn="r"/>
            <a:r>
              <a:rPr lang="pt-BR" dirty="0"/>
              <a:t>Que eu sou </a:t>
            </a:r>
            <a:r>
              <a:rPr lang="pt-BR" dirty="0" smtClean="0"/>
              <a:t>professor</a:t>
            </a:r>
          </a:p>
          <a:p>
            <a:pPr algn="r"/>
            <a:r>
              <a:rPr lang="pt-BR" dirty="0" smtClean="0"/>
              <a:t>(...)</a:t>
            </a:r>
          </a:p>
          <a:p>
            <a:pPr algn="r"/>
            <a:r>
              <a:rPr lang="pt-BR" sz="1200" dirty="0" smtClean="0"/>
              <a:t>Chico Buarque e Ruy Guerra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033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1980257" y="2771242"/>
            <a:ext cx="54916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/>
              <a:t>Carnavalização e paródia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5948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891637" y="812155"/>
            <a:ext cx="7536925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pt-BR" sz="2400" dirty="0" smtClean="0"/>
              <a:t> Representação </a:t>
            </a:r>
            <a:r>
              <a:rPr lang="pt-BR" sz="2400" dirty="0"/>
              <a:t>carnavalesca do </a:t>
            </a:r>
            <a:r>
              <a:rPr lang="pt-BR" sz="2400" dirty="0" smtClean="0"/>
              <a:t>corpo;</a:t>
            </a:r>
          </a:p>
          <a:p>
            <a:pPr marL="285750" indent="-285750" algn="just">
              <a:buFont typeface="Wingdings" charset="2"/>
              <a:buChar char="ü"/>
            </a:pPr>
            <a:endParaRPr lang="pt-BR" sz="2400" dirty="0" smtClean="0"/>
          </a:p>
          <a:p>
            <a:pPr algn="just"/>
            <a:endParaRPr lang="pt-BR" sz="2400" dirty="0"/>
          </a:p>
          <a:p>
            <a:pPr marL="285750" indent="-285750" algn="just">
              <a:buFont typeface="Wingdings" charset="2"/>
              <a:buChar char="ü"/>
            </a:pPr>
            <a:r>
              <a:rPr lang="pt-BR" sz="2400" dirty="0"/>
              <a:t>I</a:t>
            </a:r>
            <a:r>
              <a:rPr lang="pt-BR" sz="2400" dirty="0" smtClean="0"/>
              <a:t>magens </a:t>
            </a:r>
            <a:r>
              <a:rPr lang="pt-BR" sz="2400" dirty="0"/>
              <a:t>deformadas e </a:t>
            </a:r>
            <a:r>
              <a:rPr lang="pt-BR" sz="2400" dirty="0" smtClean="0"/>
              <a:t>exageradas; </a:t>
            </a:r>
          </a:p>
          <a:p>
            <a:pPr marL="285750" indent="-285750" algn="just">
              <a:buFont typeface="Wingdings" charset="2"/>
              <a:buChar char="ü"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marL="285750" indent="-285750" algn="just">
              <a:buFont typeface="Wingdings" charset="2"/>
              <a:buChar char="ü"/>
            </a:pPr>
            <a:r>
              <a:rPr lang="pt-BR" sz="2400" dirty="0"/>
              <a:t>C</a:t>
            </a:r>
            <a:r>
              <a:rPr lang="pt-BR" sz="2400" dirty="0" smtClean="0"/>
              <a:t>orpo </a:t>
            </a:r>
            <a:r>
              <a:rPr lang="pt-BR" sz="2400" dirty="0"/>
              <a:t>em </a:t>
            </a:r>
            <a:r>
              <a:rPr lang="pt-BR" sz="2400" dirty="0" smtClean="0"/>
              <a:t>processo;</a:t>
            </a:r>
            <a:endParaRPr lang="pt-BR" sz="2400" dirty="0"/>
          </a:p>
          <a:p>
            <a:pPr marL="285750" indent="-285750" algn="just">
              <a:buFont typeface="Wingdings" charset="2"/>
              <a:buChar char="ü"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marL="285750" indent="-285750" algn="just">
              <a:buFont typeface="Wingdings" charset="2"/>
              <a:buChar char="ü"/>
            </a:pPr>
            <a:r>
              <a:rPr lang="en-US" sz="2400" dirty="0"/>
              <a:t>M</a:t>
            </a:r>
            <a:r>
              <a:rPr lang="pt-BR" sz="2400" dirty="0" err="1" smtClean="0"/>
              <a:t>orte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dirty="0" smtClean="0"/>
              <a:t>rejuvenescimento (atos </a:t>
            </a:r>
            <a:r>
              <a:rPr lang="pt-BR" sz="2400" dirty="0"/>
              <a:t>de comer, defecar, urinar, copular, </a:t>
            </a:r>
            <a:r>
              <a:rPr lang="pt-BR" sz="2400" dirty="0" err="1" smtClean="0"/>
              <a:t>etc</a:t>
            </a:r>
            <a:r>
              <a:rPr lang="pt-BR" sz="2400" dirty="0" smtClean="0"/>
              <a:t>)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marL="285750" indent="-285750" algn="just">
              <a:buFont typeface="Wingdings" charset="2"/>
              <a:buChar char="ü"/>
            </a:pPr>
            <a:r>
              <a:rPr lang="pt-BR" sz="2400" dirty="0"/>
              <a:t>A relativização da verdade e do poder dominantes </a:t>
            </a:r>
            <a:r>
              <a:rPr lang="pt-B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085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841207" y="876067"/>
            <a:ext cx="7488389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“</a:t>
            </a:r>
            <a:r>
              <a:rPr lang="en-US" sz="2400" dirty="0" err="1" smtClean="0"/>
              <a:t>Urjo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homens</a:t>
            </a:r>
            <a:r>
              <a:rPr lang="en-US" sz="2400" dirty="0" smtClean="0"/>
              <a:t>”  </a:t>
            </a:r>
            <a:r>
              <a:rPr lang="en-US" dirty="0" smtClean="0"/>
              <a:t>p. 210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sz="2400" dirty="0" smtClean="0"/>
              <a:t>“Com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parece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mexilhões</a:t>
            </a:r>
            <a:r>
              <a:rPr lang="en-US" sz="2400" dirty="0" smtClean="0"/>
              <a:t> </a:t>
            </a:r>
            <a:r>
              <a:rPr lang="en-US" sz="2400" dirty="0" err="1" smtClean="0"/>
              <a:t>cozidos</a:t>
            </a:r>
            <a:r>
              <a:rPr lang="en-US" sz="2400" dirty="0" smtClean="0"/>
              <a:t>?</a:t>
            </a:r>
            <a:r>
              <a:rPr lang="en-US" dirty="0" smtClean="0"/>
              <a:t>”  p.70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sz="2400" dirty="0" smtClean="0"/>
              <a:t>“(…) </a:t>
            </a:r>
            <a:r>
              <a:rPr lang="en-US" sz="2400" dirty="0" err="1" smtClean="0"/>
              <a:t>despertado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ruído</a:t>
            </a:r>
            <a:r>
              <a:rPr lang="en-US" sz="2400" dirty="0" smtClean="0"/>
              <a:t> </a:t>
            </a:r>
            <a:r>
              <a:rPr lang="en-US" sz="2400" dirty="0" err="1" smtClean="0"/>
              <a:t>gostoso</a:t>
            </a:r>
            <a:r>
              <a:rPr lang="en-US" sz="2400" dirty="0" smtClean="0"/>
              <a:t> da </a:t>
            </a:r>
            <a:r>
              <a:rPr lang="en-US" sz="2400" dirty="0" err="1" smtClean="0"/>
              <a:t>chuva</a:t>
            </a:r>
            <a:r>
              <a:rPr lang="en-US" sz="2400" dirty="0" smtClean="0"/>
              <a:t>…</a:t>
            </a:r>
            <a:r>
              <a:rPr lang="en-US" sz="2400" dirty="0" err="1" smtClean="0"/>
              <a:t>pela</a:t>
            </a:r>
            <a:r>
              <a:rPr lang="en-US" sz="2400" dirty="0" smtClean="0"/>
              <a:t> </a:t>
            </a:r>
            <a:r>
              <a:rPr lang="en-US" sz="2400" dirty="0" err="1" smtClean="0"/>
              <a:t>voz</a:t>
            </a:r>
            <a:r>
              <a:rPr lang="en-US" sz="2400" dirty="0" smtClean="0"/>
              <a:t> de </a:t>
            </a:r>
            <a:r>
              <a:rPr lang="en-US" sz="2400" dirty="0" err="1" smtClean="0"/>
              <a:t>fruição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mulher</a:t>
            </a:r>
            <a:r>
              <a:rPr lang="en-US" sz="2400" dirty="0" smtClean="0"/>
              <a:t>, </a:t>
            </a:r>
            <a:r>
              <a:rPr lang="en-US" sz="2400" dirty="0" err="1" smtClean="0"/>
              <a:t>dum</a:t>
            </a:r>
            <a:r>
              <a:rPr lang="en-US" sz="2400" dirty="0" smtClean="0"/>
              <a:t> </a:t>
            </a:r>
            <a:r>
              <a:rPr lang="en-US" sz="2400" dirty="0" err="1" smtClean="0"/>
              <a:t>rouco</a:t>
            </a:r>
            <a:r>
              <a:rPr lang="en-US" sz="2400" dirty="0" smtClean="0"/>
              <a:t> </a:t>
            </a:r>
            <a:r>
              <a:rPr lang="en-US" sz="2400" dirty="0" err="1" smtClean="0"/>
              <a:t>esquisito</a:t>
            </a:r>
            <a:r>
              <a:rPr lang="en-US" sz="2400" dirty="0" smtClean="0"/>
              <a:t> e </a:t>
            </a:r>
            <a:r>
              <a:rPr lang="en-US" sz="2400" dirty="0" err="1" smtClean="0"/>
              <a:t>atraente</a:t>
            </a:r>
            <a:r>
              <a:rPr lang="en-US" sz="2400" dirty="0" smtClean="0"/>
              <a:t>, </a:t>
            </a:r>
            <a:r>
              <a:rPr lang="en-US" sz="2400" dirty="0" err="1" smtClean="0"/>
              <a:t>voz</a:t>
            </a:r>
            <a:r>
              <a:rPr lang="en-US" sz="2400" dirty="0" smtClean="0"/>
              <a:t> </a:t>
            </a:r>
            <a:r>
              <a:rPr lang="en-US" sz="2400" dirty="0" err="1" smtClean="0"/>
              <a:t>sempre</a:t>
            </a:r>
            <a:r>
              <a:rPr lang="en-US" sz="2400" dirty="0" smtClean="0"/>
              <a:t> </a:t>
            </a:r>
            <a:r>
              <a:rPr lang="en-US" sz="2400" dirty="0" err="1" smtClean="0"/>
              <a:t>ejaculada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num</a:t>
            </a:r>
            <a:r>
              <a:rPr lang="en-US" sz="2400" dirty="0" smtClean="0"/>
              <a:t> </a:t>
            </a:r>
            <a:r>
              <a:rPr lang="en-US" sz="2400" dirty="0" err="1" smtClean="0"/>
              <a:t>orgasmo</a:t>
            </a:r>
            <a:r>
              <a:rPr lang="en-US" sz="2400" dirty="0" smtClean="0"/>
              <a:t>” </a:t>
            </a:r>
            <a:r>
              <a:rPr lang="en-US" dirty="0" smtClean="0"/>
              <a:t>p. 113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sz="2400" dirty="0" smtClean="0"/>
              <a:t>“As </a:t>
            </a:r>
            <a:r>
              <a:rPr lang="en-US" sz="2400" dirty="0" err="1" smtClean="0"/>
              <a:t>noites</a:t>
            </a:r>
            <a:r>
              <a:rPr lang="en-US" sz="2400" dirty="0" smtClean="0"/>
              <a:t> no </a:t>
            </a:r>
            <a:r>
              <a:rPr lang="en-US" sz="2400" dirty="0" err="1" smtClean="0"/>
              <a:t>Brasil</a:t>
            </a:r>
            <a:r>
              <a:rPr lang="en-US" sz="2400" dirty="0" smtClean="0"/>
              <a:t> tem </a:t>
            </a:r>
            <a:r>
              <a:rPr lang="en-US" sz="2400" dirty="0" err="1" smtClean="0"/>
              <a:t>uma</a:t>
            </a:r>
            <a:r>
              <a:rPr lang="en-US" sz="2400" dirty="0" smtClean="0"/>
              <a:t> vagina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estrela</a:t>
            </a:r>
            <a:r>
              <a:rPr lang="en-US" sz="2400" dirty="0" smtClean="0"/>
              <a:t>” </a:t>
            </a:r>
            <a:r>
              <a:rPr lang="en-US" dirty="0" smtClean="0"/>
              <a:t>p.197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1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1517471" y="2571271"/>
            <a:ext cx="6467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Literatura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história</a:t>
            </a:r>
            <a:r>
              <a:rPr lang="en-US" sz="3200" b="1" dirty="0" smtClean="0"/>
              <a:t>: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onde</a:t>
            </a:r>
            <a:r>
              <a:rPr lang="en-US" sz="3200" dirty="0" smtClean="0"/>
              <a:t> </a:t>
            </a:r>
            <a:r>
              <a:rPr lang="en-US" sz="3200" dirty="0" err="1" smtClean="0"/>
              <a:t>passam</a:t>
            </a:r>
            <a:r>
              <a:rPr lang="en-US" sz="3200" dirty="0" smtClean="0"/>
              <a:t> as </a:t>
            </a:r>
            <a:r>
              <a:rPr lang="en-US" sz="3200" dirty="0" err="1" smtClean="0"/>
              <a:t>fronteiras</a:t>
            </a:r>
            <a:r>
              <a:rPr lang="en-US" sz="3200" dirty="0" smtClean="0"/>
              <a:t>?</a:t>
            </a:r>
          </a:p>
          <a:p>
            <a:pPr algn="ctr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6368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Rectangle 1"/>
          <p:cNvSpPr/>
          <p:nvPr/>
        </p:nvSpPr>
        <p:spPr>
          <a:xfrm>
            <a:off x="1918230" y="893576"/>
            <a:ext cx="558419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sz="2400" b="1" dirty="0"/>
              <a:t>Romances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 smtClean="0"/>
              <a:t>O Pântano </a:t>
            </a:r>
            <a:r>
              <a:rPr lang="pt-BR" sz="2000" dirty="0"/>
              <a:t>Também Reflete Estrelas (1949</a:t>
            </a:r>
            <a:r>
              <a:rPr lang="pt-BR" sz="2000" dirty="0" smtClean="0"/>
              <a:t>)</a:t>
            </a:r>
            <a:endParaRPr lang="pt-BR" sz="2000" dirty="0"/>
          </a:p>
          <a:p>
            <a:pPr algn="ctr"/>
            <a:r>
              <a:rPr lang="pt-BR" sz="2000" dirty="0" smtClean="0"/>
              <a:t>João </a:t>
            </a:r>
            <a:r>
              <a:rPr lang="pt-BR" sz="2000" dirty="0"/>
              <a:t>Abade (1958)</a:t>
            </a:r>
          </a:p>
          <a:p>
            <a:pPr algn="ctr"/>
            <a:r>
              <a:rPr lang="pt-BR" sz="2000" dirty="0"/>
              <a:t>Major Calabar (1960)</a:t>
            </a:r>
          </a:p>
          <a:p>
            <a:pPr algn="ctr"/>
            <a:r>
              <a:rPr lang="pt-BR" sz="2000" dirty="0"/>
              <a:t>Ganga-Zumba (1962)</a:t>
            </a:r>
          </a:p>
          <a:p>
            <a:pPr algn="ctr"/>
            <a:r>
              <a:rPr lang="pt-BR" sz="2000" dirty="0"/>
              <a:t>Cristo de lama (1964)</a:t>
            </a:r>
          </a:p>
          <a:p>
            <a:pPr algn="ctr"/>
            <a:r>
              <a:rPr lang="pt-BR" sz="2000" b="1" dirty="0"/>
              <a:t>Carlota Joaquina, a Rainha Devassa </a:t>
            </a:r>
            <a:r>
              <a:rPr lang="pt-BR" sz="2000" dirty="0"/>
              <a:t>(1968)</a:t>
            </a:r>
          </a:p>
          <a:p>
            <a:pPr algn="ctr"/>
            <a:r>
              <a:rPr lang="pt-BR" sz="2000" dirty="0"/>
              <a:t>Ataíde, azul e vermelho (1969)</a:t>
            </a:r>
          </a:p>
          <a:p>
            <a:pPr algn="ctr"/>
            <a:r>
              <a:rPr lang="pt-BR" sz="2000" dirty="0"/>
              <a:t>Os Trilhos (1976)</a:t>
            </a:r>
          </a:p>
          <a:p>
            <a:pPr algn="ctr"/>
            <a:r>
              <a:rPr lang="pt-BR" sz="2000" dirty="0" err="1"/>
              <a:t>Xica</a:t>
            </a:r>
            <a:r>
              <a:rPr lang="pt-BR" sz="2000" dirty="0"/>
              <a:t> da Silva (1976)</a:t>
            </a:r>
          </a:p>
          <a:p>
            <a:pPr algn="ctr"/>
            <a:r>
              <a:rPr lang="pt-BR" sz="2000" dirty="0"/>
              <a:t>A Guerrilheira (1979)</a:t>
            </a:r>
          </a:p>
          <a:p>
            <a:pPr algn="ctr"/>
            <a:r>
              <a:rPr lang="pt-BR" sz="2000" dirty="0"/>
              <a:t>Benedita Torreão da Sangria Desatada (1983)</a:t>
            </a:r>
          </a:p>
          <a:p>
            <a:pPr algn="ctr"/>
            <a:r>
              <a:rPr lang="pt-BR" sz="2000" dirty="0" err="1"/>
              <a:t>Margueira</a:t>
            </a:r>
            <a:r>
              <a:rPr lang="pt-BR" sz="2000" dirty="0"/>
              <a:t> Amarga (1985)</a:t>
            </a:r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73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1072126" y="1388441"/>
            <a:ext cx="697706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“</a:t>
            </a:r>
            <a:r>
              <a:rPr lang="en-US" sz="2800" dirty="0" err="1" smtClean="0"/>
              <a:t>Foi</a:t>
            </a:r>
            <a:r>
              <a:rPr lang="en-US" sz="2800" dirty="0" smtClean="0"/>
              <a:t> no </a:t>
            </a:r>
            <a:r>
              <a:rPr lang="en-US" sz="2800" dirty="0" err="1" smtClean="0"/>
              <a:t>dia</a:t>
            </a:r>
            <a:r>
              <a:rPr lang="en-US" sz="2800" dirty="0" smtClean="0"/>
              <a:t> 2 de </a:t>
            </a:r>
            <a:r>
              <a:rPr lang="en-US" sz="2800" dirty="0" err="1" smtClean="0"/>
              <a:t>março</a:t>
            </a:r>
            <a:r>
              <a:rPr lang="en-US" sz="2800" dirty="0" smtClean="0"/>
              <a:t> de 1812, </a:t>
            </a:r>
            <a:r>
              <a:rPr lang="en-US" sz="2800" dirty="0" err="1"/>
              <a:t>s</a:t>
            </a:r>
            <a:r>
              <a:rPr lang="en-US" sz="2800" dirty="0" err="1" smtClean="0"/>
              <a:t>egundo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cronistas</a:t>
            </a:r>
            <a:r>
              <a:rPr lang="en-US" sz="2800" dirty="0" smtClean="0"/>
              <a:t> da </a:t>
            </a:r>
            <a:r>
              <a:rPr lang="en-US" sz="2800" dirty="0" err="1" smtClean="0"/>
              <a:t>época</a:t>
            </a:r>
            <a:r>
              <a:rPr lang="en-US" sz="2800" dirty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deixam</a:t>
            </a:r>
            <a:r>
              <a:rPr lang="en-US" sz="2800" dirty="0" smtClean="0"/>
              <a:t> </a:t>
            </a:r>
            <a:r>
              <a:rPr lang="en-US" sz="2800" dirty="0" err="1" smtClean="0"/>
              <a:t>ninguem</a:t>
            </a:r>
            <a:r>
              <a:rPr lang="en-US" sz="2800" dirty="0" smtClean="0"/>
              <a:t> </a:t>
            </a:r>
            <a:r>
              <a:rPr lang="en-US" sz="2800" dirty="0" err="1" smtClean="0"/>
              <a:t>mentir</a:t>
            </a:r>
            <a:r>
              <a:rPr lang="en-US" sz="2800" dirty="0" smtClean="0"/>
              <a:t>”. </a:t>
            </a:r>
            <a:r>
              <a:rPr lang="en-US" dirty="0" smtClean="0"/>
              <a:t>p.320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“</a:t>
            </a:r>
            <a:r>
              <a:rPr lang="en-US" sz="2800" dirty="0" err="1" smtClean="0"/>
              <a:t>Promenorizadas</a:t>
            </a:r>
            <a:r>
              <a:rPr lang="en-US" sz="2800" dirty="0" smtClean="0"/>
              <a:t> </a:t>
            </a:r>
            <a:r>
              <a:rPr lang="en-US" sz="2800" dirty="0" err="1" smtClean="0"/>
              <a:t>notícias</a:t>
            </a:r>
            <a:r>
              <a:rPr lang="en-US" sz="2800" dirty="0" smtClean="0"/>
              <a:t>… (</a:t>
            </a:r>
            <a:r>
              <a:rPr lang="en-US" sz="2800" dirty="0" err="1" smtClean="0"/>
              <a:t>cronistas</a:t>
            </a:r>
            <a:r>
              <a:rPr lang="en-US" sz="2800" dirty="0" smtClean="0"/>
              <a:t> “</a:t>
            </a:r>
            <a:r>
              <a:rPr lang="en-US" sz="2800" dirty="0" err="1" smtClean="0"/>
              <a:t>coevos</a:t>
            </a:r>
            <a:r>
              <a:rPr lang="en-US" sz="2800" dirty="0" smtClean="0"/>
              <a:t>”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gostam</a:t>
            </a:r>
            <a:r>
              <a:rPr lang="en-US" sz="2800" dirty="0" smtClean="0"/>
              <a:t> de </a:t>
            </a:r>
            <a:r>
              <a:rPr lang="en-US" sz="2800" dirty="0" err="1" smtClean="0"/>
              <a:t>dizer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homens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contam</a:t>
            </a:r>
            <a:r>
              <a:rPr lang="en-US" sz="2800" dirty="0" smtClean="0"/>
              <a:t> a </a:t>
            </a:r>
            <a:r>
              <a:rPr lang="en-US" sz="2800" dirty="0" err="1" smtClean="0"/>
              <a:t>história</a:t>
            </a:r>
            <a:r>
              <a:rPr lang="en-US" sz="2800" dirty="0" smtClean="0"/>
              <a:t>)”.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368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</a:rPr>
              <a:t>HISTÓRIA E MEMÓRIA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907396" y="1212287"/>
            <a:ext cx="7428641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pt-BR" sz="26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pt-BR" sz="26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pt-BR" sz="26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pt-BR" sz="2600" b="1" dirty="0" smtClean="0">
                <a:solidFill>
                  <a:srgbClr val="000000"/>
                </a:solidFill>
              </a:rPr>
              <a:t>História: “</a:t>
            </a:r>
            <a:r>
              <a:rPr lang="pt-BR" sz="2600" dirty="0" smtClean="0">
                <a:solidFill>
                  <a:srgbClr val="000000"/>
                </a:solidFill>
              </a:rPr>
              <a:t>compromisso com a verdade”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pt-BR" sz="2600" b="1" dirty="0" smtClean="0">
                <a:solidFill>
                  <a:srgbClr val="000000"/>
                </a:solidFill>
              </a:rPr>
              <a:t>Literatura: </a:t>
            </a:r>
            <a:r>
              <a:rPr lang="pt-BR" sz="2600" dirty="0" smtClean="0">
                <a:solidFill>
                  <a:srgbClr val="000000"/>
                </a:solidFill>
              </a:rPr>
              <a:t>descompromisso com a "verdade”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pt-BR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pt-BR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pt-BR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pt-BR" dirty="0" smtClea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28052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83" y="1318691"/>
            <a:ext cx="6533604" cy="44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3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54" y="1082101"/>
            <a:ext cx="6275296" cy="4596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0" y="5872953"/>
            <a:ext cx="328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Cena</a:t>
            </a:r>
            <a:r>
              <a:rPr lang="en-US" dirty="0" smtClean="0"/>
              <a:t> </a:t>
            </a:r>
            <a:r>
              <a:rPr lang="en-US" dirty="0" err="1" smtClean="0"/>
              <a:t>Debret</a:t>
            </a:r>
            <a:r>
              <a:rPr lang="en-US" dirty="0" smtClean="0"/>
              <a:t> 1:20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3894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67" y="1009607"/>
            <a:ext cx="7193745" cy="43349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1310" y="5328044"/>
            <a:ext cx="70288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Vista </a:t>
            </a:r>
            <a:r>
              <a:rPr lang="pt-BR" sz="1200" dirty="0"/>
              <a:t>do Largo do palácio no dia da Aclamação de Dom João </a:t>
            </a:r>
            <a:r>
              <a:rPr lang="pt-BR" sz="1200" dirty="0" smtClean="0"/>
              <a:t>VI. </a:t>
            </a:r>
            <a:r>
              <a:rPr lang="en-US" sz="1200" dirty="0"/>
              <a:t>Jean Baptiste </a:t>
            </a:r>
            <a:r>
              <a:rPr lang="en-US" sz="1200" dirty="0" err="1"/>
              <a:t>Debret</a:t>
            </a:r>
            <a:r>
              <a:rPr lang="en-US" sz="1200" dirty="0"/>
              <a:t> (1834-1839)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9001" y="5857875"/>
            <a:ext cx="789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“O </a:t>
            </a:r>
            <a:r>
              <a:rPr lang="en-US" sz="2800" dirty="0" err="1"/>
              <a:t>p</a:t>
            </a:r>
            <a:r>
              <a:rPr lang="en-US" sz="2800" dirty="0" err="1" smtClean="0"/>
              <a:t>roblema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Debret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é</a:t>
            </a:r>
            <a:r>
              <a:rPr lang="en-US" sz="2800" dirty="0" smtClean="0"/>
              <a:t> </a:t>
            </a:r>
            <a:r>
              <a:rPr lang="en-US" sz="2800" dirty="0" err="1" smtClean="0"/>
              <a:t>Velásquez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663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254125"/>
            <a:ext cx="6104692" cy="4170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1625" y="-272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/>
              <a:t>II CICLO DE PALESTRAS: OS MESTRES DA </a:t>
            </a:r>
          </a:p>
          <a:p>
            <a:pPr algn="ctr"/>
            <a:r>
              <a:rPr lang="pt-BR" sz="1400" dirty="0"/>
              <a:t>NARRATIVA HISTÓRICA BRASILEIRA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10701" y="5435939"/>
            <a:ext cx="328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Cena</a:t>
            </a:r>
            <a:r>
              <a:rPr lang="en-US" dirty="0" smtClean="0"/>
              <a:t> D. Maria I 1:12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89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0701" y="5345098"/>
            <a:ext cx="328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Cena</a:t>
            </a:r>
            <a:r>
              <a:rPr lang="en-US" dirty="0" smtClean="0"/>
              <a:t> D. </a:t>
            </a:r>
            <a:r>
              <a:rPr lang="en-US" dirty="0" err="1" smtClean="0"/>
              <a:t>João</a:t>
            </a:r>
            <a:r>
              <a:rPr lang="en-US" dirty="0" smtClean="0"/>
              <a:t> 1:15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8" y="1146712"/>
            <a:ext cx="6216629" cy="41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2138" y="5688287"/>
            <a:ext cx="328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Cena</a:t>
            </a:r>
            <a:r>
              <a:rPr lang="en-US" dirty="0" smtClean="0"/>
              <a:t> D. Pedro I 1:21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54" y="1167676"/>
            <a:ext cx="6428552" cy="43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7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4" y="1016001"/>
            <a:ext cx="6667500" cy="4521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374" y="5594144"/>
            <a:ext cx="693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“Do </a:t>
            </a:r>
            <a:r>
              <a:rPr lang="en-US" sz="2000" dirty="0" err="1" smtClean="0"/>
              <a:t>passado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quero</a:t>
            </a:r>
            <a:r>
              <a:rPr lang="en-US" sz="2000" dirty="0" smtClean="0"/>
              <a:t> </a:t>
            </a:r>
            <a:r>
              <a:rPr lang="en-US" sz="2000" dirty="0" err="1" smtClean="0"/>
              <a:t>nem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a </a:t>
            </a:r>
            <a:r>
              <a:rPr lang="en-US" sz="2000" dirty="0" err="1" smtClean="0"/>
              <a:t>poeira</a:t>
            </a:r>
            <a:r>
              <a:rPr lang="en-US" sz="2000" dirty="0" smtClean="0"/>
              <a:t>” </a:t>
            </a:r>
            <a:r>
              <a:rPr lang="en-US" sz="2400" dirty="0" smtClean="0"/>
              <a:t> </a:t>
            </a:r>
            <a:r>
              <a:rPr lang="en-US" sz="1400" dirty="0" err="1" smtClean="0"/>
              <a:t>Cena</a:t>
            </a:r>
            <a:r>
              <a:rPr lang="en-US" sz="1400" dirty="0" smtClean="0"/>
              <a:t> 1:33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300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857700" y="1781513"/>
            <a:ext cx="757086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</a:t>
            </a:r>
            <a:r>
              <a:rPr lang="en-US" sz="3200" dirty="0" err="1" smtClean="0"/>
              <a:t>Quem</a:t>
            </a:r>
            <a:r>
              <a:rPr lang="en-US" sz="3200" dirty="0" smtClean="0"/>
              <a:t> </a:t>
            </a:r>
            <a:r>
              <a:rPr lang="en-US" sz="3200" dirty="0" err="1" smtClean="0"/>
              <a:t>sabe</a:t>
            </a:r>
            <a:r>
              <a:rPr lang="en-US" sz="3200" dirty="0" smtClean="0"/>
              <a:t> , Yolanda. O </a:t>
            </a:r>
            <a:r>
              <a:rPr lang="en-US" sz="3200" dirty="0" err="1" smtClean="0"/>
              <a:t>problema</a:t>
            </a:r>
            <a:r>
              <a:rPr lang="en-US" sz="3200" dirty="0" smtClean="0"/>
              <a:t> com a </a:t>
            </a:r>
            <a:r>
              <a:rPr lang="en-US" sz="3200" dirty="0" err="1" smtClean="0"/>
              <a:t>história</a:t>
            </a:r>
            <a:r>
              <a:rPr lang="en-US" sz="3200" dirty="0" smtClean="0"/>
              <a:t> </a:t>
            </a:r>
            <a:r>
              <a:rPr lang="en-US" sz="3200" dirty="0" err="1" smtClean="0"/>
              <a:t>é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quanto</a:t>
            </a:r>
            <a:r>
              <a:rPr lang="en-US" sz="3200" dirty="0" smtClean="0"/>
              <a:t> </a:t>
            </a:r>
            <a:r>
              <a:rPr lang="en-US" sz="3200" dirty="0" err="1" smtClean="0"/>
              <a:t>mais</a:t>
            </a:r>
            <a:r>
              <a:rPr lang="en-US" sz="3200" dirty="0" smtClean="0"/>
              <a:t> se </a:t>
            </a:r>
            <a:r>
              <a:rPr lang="en-US" sz="3200" dirty="0" err="1" smtClean="0"/>
              <a:t>lê</a:t>
            </a:r>
            <a:r>
              <a:rPr lang="en-US" sz="3200" dirty="0" smtClean="0"/>
              <a:t>, </a:t>
            </a:r>
            <a:r>
              <a:rPr lang="en-US" sz="3200" dirty="0" err="1" smtClean="0"/>
              <a:t>menos</a:t>
            </a:r>
            <a:r>
              <a:rPr lang="en-US" sz="3200" dirty="0" smtClean="0"/>
              <a:t> se </a:t>
            </a:r>
            <a:r>
              <a:rPr lang="en-US" sz="3200" dirty="0" err="1" smtClean="0"/>
              <a:t>sabe</a:t>
            </a:r>
            <a:r>
              <a:rPr lang="en-US" sz="3200" dirty="0" smtClean="0"/>
              <a:t>. </a:t>
            </a:r>
            <a:r>
              <a:rPr lang="en-US" sz="3200" dirty="0" err="1" smtClean="0"/>
              <a:t>Cada</a:t>
            </a:r>
            <a:r>
              <a:rPr lang="en-US" sz="3200" dirty="0" smtClean="0"/>
              <a:t> um tem </a:t>
            </a:r>
            <a:r>
              <a:rPr lang="en-US" sz="3200" dirty="0" err="1" smtClean="0"/>
              <a:t>uma</a:t>
            </a:r>
            <a:r>
              <a:rPr lang="en-US" sz="3200" dirty="0" smtClean="0"/>
              <a:t> </a:t>
            </a:r>
            <a:r>
              <a:rPr lang="en-US" sz="3200" dirty="0" err="1" smtClean="0"/>
              <a:t>visão</a:t>
            </a:r>
            <a:r>
              <a:rPr lang="en-US" sz="3200" dirty="0" smtClean="0"/>
              <a:t> </a:t>
            </a:r>
            <a:r>
              <a:rPr lang="en-US" sz="3200" dirty="0" err="1" smtClean="0"/>
              <a:t>diferente</a:t>
            </a:r>
            <a:r>
              <a:rPr lang="en-US" sz="3200" dirty="0" smtClean="0"/>
              <a:t> </a:t>
            </a:r>
            <a:r>
              <a:rPr lang="en-US" sz="3200" dirty="0" err="1" smtClean="0"/>
              <a:t>sobre</a:t>
            </a:r>
            <a:r>
              <a:rPr lang="en-US" sz="3200" dirty="0" smtClean="0"/>
              <a:t> o </a:t>
            </a:r>
            <a:r>
              <a:rPr lang="en-US" sz="3200" dirty="0" err="1" smtClean="0"/>
              <a:t>mesmo</a:t>
            </a:r>
            <a:r>
              <a:rPr lang="en-US" sz="3200" dirty="0" smtClean="0"/>
              <a:t> </a:t>
            </a:r>
            <a:r>
              <a:rPr lang="en-US" sz="3200" dirty="0" err="1" smtClean="0"/>
              <a:t>fato</a:t>
            </a:r>
            <a:r>
              <a:rPr lang="en-US" sz="3200" dirty="0" smtClean="0"/>
              <a:t>. </a:t>
            </a:r>
            <a:r>
              <a:rPr lang="en-US" sz="3200" dirty="0" err="1" smtClean="0"/>
              <a:t>Quem</a:t>
            </a:r>
            <a:r>
              <a:rPr lang="en-US" sz="3200" dirty="0" smtClean="0"/>
              <a:t> </a:t>
            </a:r>
            <a:r>
              <a:rPr lang="en-US" sz="3200" dirty="0" err="1" smtClean="0"/>
              <a:t>sabe</a:t>
            </a:r>
            <a:r>
              <a:rPr lang="en-US" sz="3200" dirty="0" smtClean="0"/>
              <a:t>?”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3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30" y="799678"/>
            <a:ext cx="3465624" cy="5268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9630" y="5791127"/>
            <a:ext cx="33208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 	</a:t>
            </a:r>
          </a:p>
          <a:p>
            <a:pPr algn="ctr"/>
            <a:r>
              <a:rPr lang="pt-BR" sz="1200" i="1" dirty="0"/>
              <a:t>Infanta Carlota </a:t>
            </a:r>
            <a:r>
              <a:rPr lang="pt-BR" sz="1200" i="1" dirty="0" smtClean="0"/>
              <a:t>Joaquina, de </a:t>
            </a:r>
            <a:r>
              <a:rPr lang="sv-SE" sz="1200" dirty="0" smtClean="0"/>
              <a:t>Mariano </a:t>
            </a:r>
          </a:p>
          <a:p>
            <a:pPr algn="ctr"/>
            <a:r>
              <a:rPr lang="sv-SE" sz="1200" dirty="0" smtClean="0"/>
              <a:t>Salvador </a:t>
            </a:r>
            <a:r>
              <a:rPr lang="sv-SE" sz="1200" dirty="0" err="1"/>
              <a:t>Maella</a:t>
            </a:r>
            <a:r>
              <a:rPr lang="sv-SE" sz="1200" dirty="0"/>
              <a:t> (1739–1819</a:t>
            </a:r>
            <a:r>
              <a:rPr lang="sv-SE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986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90848" y="1617530"/>
            <a:ext cx="7375925" cy="3462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/>
              <a:t>“Os historiadores ocupam-se de eventos que podem ser atribuídos a situações específicas de tempo e espaço, eventos que são (ou foram) em princípio observáveis ou perceptíveis, ao passo que os escritores imaginativos – poetas, romancistas, dramaturgos – se ocupam tanto desses tipos de eventos quanto dos imaginados, hipotéticos ou inventados</a:t>
            </a:r>
            <a:r>
              <a:rPr lang="pt-BR" sz="2400" dirty="0" smtClean="0"/>
              <a:t>” .</a:t>
            </a:r>
          </a:p>
          <a:p>
            <a:pPr algn="ctr"/>
            <a:endParaRPr lang="pt-BR" sz="900" dirty="0" smtClean="0"/>
          </a:p>
          <a:p>
            <a:pPr algn="ctr"/>
            <a:r>
              <a:rPr lang="pt-BR" dirty="0" smtClean="0"/>
              <a:t>(HAYDEN WHITE. Trópicos do discurso, p. 137).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3740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5" name="Rectangle 4"/>
          <p:cNvSpPr/>
          <p:nvPr/>
        </p:nvSpPr>
        <p:spPr>
          <a:xfrm>
            <a:off x="907418" y="2912565"/>
            <a:ext cx="683004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Reflexões finais</a:t>
            </a:r>
          </a:p>
          <a:p>
            <a:pPr algn="just"/>
            <a:endParaRPr lang="pt-BR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5" name="Rectangle 4"/>
          <p:cNvSpPr/>
          <p:nvPr/>
        </p:nvSpPr>
        <p:spPr>
          <a:xfrm>
            <a:off x="1369023" y="1625917"/>
            <a:ext cx="683004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À </a:t>
            </a:r>
            <a:r>
              <a:rPr lang="pt-BR" sz="2400" dirty="0"/>
              <a:t>primeira vista, as coisas são simples, a partilha do domínio é bem estabelecida: há, de um lado, o conhecimento dos fatos históricos “tal qual eles tiveram lugar” e, de outro, as obras da imaginação, que podem em algumas ocasiões se transportarem ao passado, mas cujo  papel é de agradar, não de instruir</a:t>
            </a:r>
            <a:r>
              <a:rPr lang="pt-BR" sz="2400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4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5" name="Rectangle 4"/>
          <p:cNvSpPr/>
          <p:nvPr/>
        </p:nvSpPr>
        <p:spPr>
          <a:xfrm>
            <a:off x="956667" y="768152"/>
            <a:ext cx="72574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endParaRPr lang="en-US" dirty="0"/>
          </a:p>
          <a:p>
            <a:pPr algn="just"/>
            <a:r>
              <a:rPr lang="pt-BR" sz="2400" dirty="0" smtClean="0"/>
              <a:t>A linha </a:t>
            </a:r>
            <a:r>
              <a:rPr lang="pt-BR" sz="2400" dirty="0"/>
              <a:t>de </a:t>
            </a:r>
            <a:r>
              <a:rPr lang="pt-BR" sz="2400" dirty="0" smtClean="0"/>
              <a:t>demarcação, entre Literatura e História, </a:t>
            </a:r>
            <a:r>
              <a:rPr lang="pt-BR" sz="2400" dirty="0"/>
              <a:t>é menos nítida do que parece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Assim </a:t>
            </a:r>
            <a:r>
              <a:rPr lang="pt-BR" sz="2400" dirty="0"/>
              <a:t>como alguns escritores recorrem à história para dar aos acontecimentos ou aos personagens uma vida mais “verdadeira” que aquela que encontrariam sob a </a:t>
            </a:r>
            <a:r>
              <a:rPr lang="pt-BR" sz="2400" dirty="0" smtClean="0"/>
              <a:t>ótica do </a:t>
            </a:r>
            <a:r>
              <a:rPr lang="pt-BR" sz="2400" dirty="0"/>
              <a:t>historiador de ofício, alguns historiadores com aspirações literárias, ao se defrontarem com os limites de suas </a:t>
            </a:r>
            <a:r>
              <a:rPr lang="pt-BR" sz="2400" dirty="0" smtClean="0"/>
              <a:t>fontes, </a:t>
            </a:r>
            <a:r>
              <a:rPr lang="pt-BR" sz="2400" dirty="0"/>
              <a:t>recorrem às vias da sugestão poética para completar estas lacunas.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167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1088620" y="1303143"/>
            <a:ext cx="71090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Estamos em </a:t>
            </a:r>
            <a:r>
              <a:rPr lang="pt-BR" sz="2400" dirty="0"/>
              <a:t>um desses movimentos de redefinição em que as referências vacilam, em que as linhas se deslocam, os modos de expressão se transformam.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ficção se ampara dos fatos; a ciência dos fatos se interroga sobre as relações com a ficção, quando ela não é tentada a experimentar seus </a:t>
            </a:r>
            <a:r>
              <a:rPr lang="pt-BR" sz="2400" dirty="0" smtClean="0"/>
              <a:t>procedimentos.  </a:t>
            </a:r>
            <a:r>
              <a:rPr lang="pt-BR" dirty="0" smtClean="0"/>
              <a:t>(DUARTE; YEE, 2012)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7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1194172" y="1413987"/>
            <a:ext cx="66639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Carlota </a:t>
            </a:r>
            <a:r>
              <a:rPr lang="en-US" sz="2400" dirty="0" err="1"/>
              <a:t>Joaquina</a:t>
            </a:r>
            <a:r>
              <a:rPr lang="en-US" sz="2400" dirty="0"/>
              <a:t> </a:t>
            </a:r>
            <a:r>
              <a:rPr lang="en-US" sz="2400" dirty="0" err="1" smtClean="0"/>
              <a:t>saiu</a:t>
            </a:r>
            <a:r>
              <a:rPr lang="en-US" sz="2400" dirty="0" smtClean="0"/>
              <a:t> </a:t>
            </a:r>
            <a:r>
              <a:rPr lang="en-US" sz="2400" dirty="0" err="1" smtClean="0"/>
              <a:t>derrotada</a:t>
            </a:r>
            <a:r>
              <a:rPr lang="en-US" sz="2400" dirty="0"/>
              <a:t> e</a:t>
            </a:r>
            <a:r>
              <a:rPr lang="en-US" sz="2400" dirty="0" smtClean="0"/>
              <a:t> as </a:t>
            </a:r>
            <a:r>
              <a:rPr lang="en-US" sz="2400" dirty="0" err="1" smtClean="0"/>
              <a:t>insaciáveis</a:t>
            </a:r>
            <a:r>
              <a:rPr lang="en-US" sz="2400" dirty="0" smtClean="0"/>
              <a:t> </a:t>
            </a:r>
            <a:r>
              <a:rPr lang="en-US" sz="2400" dirty="0" err="1" smtClean="0"/>
              <a:t>paixões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longo</a:t>
            </a:r>
            <a:r>
              <a:rPr lang="en-US" sz="2400" dirty="0" smtClean="0"/>
              <a:t> da </a:t>
            </a:r>
            <a:r>
              <a:rPr lang="en-US" sz="2400" dirty="0" err="1" smtClean="0"/>
              <a:t>narrativa</a:t>
            </a:r>
            <a:r>
              <a:rPr lang="en-US" sz="2400" dirty="0" smtClean="0"/>
              <a:t> </a:t>
            </a:r>
            <a:r>
              <a:rPr lang="en-US" sz="2400" dirty="0" err="1" smtClean="0"/>
              <a:t>revelam</a:t>
            </a:r>
            <a:r>
              <a:rPr lang="en-US" sz="2400" dirty="0" smtClean="0"/>
              <a:t>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maneira</a:t>
            </a:r>
            <a:r>
              <a:rPr lang="en-US" sz="2400" dirty="0" smtClean="0"/>
              <a:t> de </a:t>
            </a:r>
            <a:r>
              <a:rPr lang="en-US" sz="2400" dirty="0" err="1" smtClean="0"/>
              <a:t>enfrentar</a:t>
            </a:r>
            <a:r>
              <a:rPr lang="en-US" sz="2400" dirty="0" smtClean="0"/>
              <a:t> as </a:t>
            </a:r>
            <a:r>
              <a:rPr lang="en-US" sz="2400" dirty="0" err="1" smtClean="0"/>
              <a:t>disputas</a:t>
            </a:r>
            <a:r>
              <a:rPr lang="en-US" sz="2400" dirty="0" smtClean="0"/>
              <a:t> </a:t>
            </a:r>
            <a:r>
              <a:rPr lang="en-US" sz="2400" dirty="0" err="1"/>
              <a:t>políticas</a:t>
            </a:r>
            <a:r>
              <a:rPr lang="en-US" sz="2400" dirty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um </a:t>
            </a:r>
            <a:r>
              <a:rPr lang="en-US" sz="2400" dirty="0" err="1" smtClean="0"/>
              <a:t>cenário</a:t>
            </a:r>
            <a:r>
              <a:rPr lang="en-US" sz="2400" dirty="0" smtClean="0"/>
              <a:t> </a:t>
            </a:r>
            <a:r>
              <a:rPr lang="en-US" sz="2400" dirty="0" err="1" smtClean="0"/>
              <a:t>monárquico</a:t>
            </a:r>
            <a:r>
              <a:rPr lang="en-US" sz="2400" dirty="0" smtClean="0"/>
              <a:t> </a:t>
            </a:r>
            <a:r>
              <a:rPr lang="en-US" sz="2400" dirty="0" err="1" smtClean="0"/>
              <a:t>enfraquecido</a:t>
            </a:r>
            <a:r>
              <a:rPr lang="en-US" sz="2400" dirty="0"/>
              <a:t> </a:t>
            </a:r>
            <a:r>
              <a:rPr lang="en-US" sz="2400" dirty="0" err="1" smtClean="0"/>
              <a:t>pelos</a:t>
            </a:r>
            <a:r>
              <a:rPr lang="en-US" sz="2400" dirty="0" smtClean="0"/>
              <a:t> </a:t>
            </a:r>
            <a:r>
              <a:rPr lang="en-US" sz="2400" dirty="0" err="1" smtClean="0"/>
              <a:t>ventos</a:t>
            </a:r>
            <a:r>
              <a:rPr lang="en-US" sz="2400" dirty="0" smtClean="0"/>
              <a:t> de um </a:t>
            </a:r>
            <a:r>
              <a:rPr lang="en-US" sz="2400" dirty="0" err="1" smtClean="0"/>
              <a:t>pensamento</a:t>
            </a:r>
            <a:r>
              <a:rPr lang="en-US" sz="2400" dirty="0" smtClean="0"/>
              <a:t> </a:t>
            </a:r>
            <a:r>
              <a:rPr lang="en-US" sz="2400" dirty="0" err="1" smtClean="0"/>
              <a:t>republicano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 smtClean="0"/>
              <a:t>Revela</a:t>
            </a:r>
            <a:r>
              <a:rPr lang="en-US" sz="2400" dirty="0" smtClean="0"/>
              <a:t> </a:t>
            </a:r>
            <a:r>
              <a:rPr lang="en-US" sz="2400" dirty="0" err="1" smtClean="0"/>
              <a:t>também</a:t>
            </a:r>
            <a:r>
              <a:rPr lang="en-US" sz="2400" dirty="0" smtClean="0"/>
              <a:t> a </a:t>
            </a:r>
            <a:r>
              <a:rPr lang="en-US" sz="2400" dirty="0" err="1" smtClean="0"/>
              <a:t>necessidade</a:t>
            </a:r>
            <a:r>
              <a:rPr lang="en-US" sz="2400" dirty="0" smtClean="0"/>
              <a:t> de </a:t>
            </a:r>
            <a:r>
              <a:rPr lang="en-US" sz="2400" dirty="0" err="1" smtClean="0"/>
              <a:t>dessacralização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realeza</a:t>
            </a:r>
            <a:r>
              <a:rPr lang="en-US" sz="2400" dirty="0"/>
              <a:t>,</a:t>
            </a:r>
            <a:r>
              <a:rPr lang="en-US" sz="2400" dirty="0" smtClean="0"/>
              <a:t> dos </a:t>
            </a:r>
            <a:r>
              <a:rPr lang="en-US" sz="2400" dirty="0" err="1" smtClean="0"/>
              <a:t>valores</a:t>
            </a:r>
            <a:r>
              <a:rPr lang="en-US" sz="2400" dirty="0" smtClean="0"/>
              <a:t>  </a:t>
            </a:r>
            <a:r>
              <a:rPr lang="en-US" sz="2400" dirty="0" err="1" smtClean="0"/>
              <a:t>patriarcais</a:t>
            </a:r>
            <a:r>
              <a:rPr lang="en-US" sz="2400" dirty="0" smtClean="0"/>
              <a:t> e </a:t>
            </a:r>
            <a:r>
              <a:rPr lang="en-US" sz="2400" dirty="0" err="1" smtClean="0"/>
              <a:t>morais</a:t>
            </a:r>
            <a:r>
              <a:rPr lang="en-US" sz="2400" dirty="0"/>
              <a:t>.</a:t>
            </a:r>
            <a:r>
              <a:rPr lang="en-US" sz="2400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3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940172" y="1413987"/>
            <a:ext cx="72409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"Carlota </a:t>
            </a:r>
            <a:r>
              <a:rPr lang="en-US" sz="2400" dirty="0" err="1"/>
              <a:t>Joaquina</a:t>
            </a:r>
            <a:r>
              <a:rPr lang="en-US" sz="2400" dirty="0"/>
              <a:t> </a:t>
            </a:r>
            <a:r>
              <a:rPr lang="en-US" sz="2400" dirty="0" err="1" smtClean="0"/>
              <a:t>rompeu</a:t>
            </a:r>
            <a:r>
              <a:rPr lang="en-US" sz="2400" dirty="0" smtClean="0"/>
              <a:t> com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padrões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época</a:t>
            </a:r>
            <a:r>
              <a:rPr lang="en-US" sz="2400" dirty="0" smtClean="0"/>
              <a:t>. </a:t>
            </a:r>
            <a:r>
              <a:rPr lang="en-US" sz="2400" dirty="0" err="1" smtClean="0"/>
              <a:t>Tinha</a:t>
            </a:r>
            <a:r>
              <a:rPr lang="en-US" sz="2400" dirty="0" smtClean="0"/>
              <a:t> </a:t>
            </a:r>
            <a:r>
              <a:rPr lang="en-US" sz="2400" dirty="0" err="1" smtClean="0"/>
              <a:t>convicção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suas</a:t>
            </a:r>
            <a:r>
              <a:rPr lang="en-US" sz="2400" dirty="0" smtClean="0"/>
              <a:t> </a:t>
            </a:r>
            <a:r>
              <a:rPr lang="en-US" sz="2400" dirty="0" err="1" smtClean="0"/>
              <a:t>ideias</a:t>
            </a:r>
            <a:r>
              <a:rPr lang="en-US" sz="2400" dirty="0" smtClean="0"/>
              <a:t> e,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fazer</a:t>
            </a:r>
            <a:r>
              <a:rPr lang="en-US" sz="2400" dirty="0" smtClean="0"/>
              <a:t> </a:t>
            </a:r>
            <a:r>
              <a:rPr lang="en-US" sz="2400" dirty="0" err="1" smtClean="0"/>
              <a:t>valer</a:t>
            </a:r>
            <a:r>
              <a:rPr lang="en-US" sz="2400" dirty="0" smtClean="0"/>
              <a:t> </a:t>
            </a:r>
            <a:r>
              <a:rPr lang="en-US" sz="2400" dirty="0" err="1" smtClean="0"/>
              <a:t>suas</a:t>
            </a:r>
            <a:r>
              <a:rPr lang="en-US" sz="2400" dirty="0" smtClean="0"/>
              <a:t> </a:t>
            </a:r>
            <a:r>
              <a:rPr lang="en-US" sz="2400" dirty="0" err="1" smtClean="0"/>
              <a:t>vontades</a:t>
            </a:r>
            <a:r>
              <a:rPr lang="en-US" sz="2400" dirty="0" smtClean="0"/>
              <a:t>, </a:t>
            </a:r>
            <a:r>
              <a:rPr lang="en-US" sz="2400" dirty="0" err="1" smtClean="0"/>
              <a:t>desafiou</a:t>
            </a:r>
            <a:r>
              <a:rPr lang="en-US" sz="2400" dirty="0" smtClean="0"/>
              <a:t> </a:t>
            </a:r>
            <a:r>
              <a:rPr lang="en-US" sz="2400" dirty="0" err="1" smtClean="0"/>
              <a:t>homens</a:t>
            </a:r>
            <a:r>
              <a:rPr lang="en-US" sz="2400" dirty="0" smtClean="0"/>
              <a:t> </a:t>
            </a:r>
            <a:r>
              <a:rPr lang="en-US" sz="2400" dirty="0" err="1" smtClean="0"/>
              <a:t>importantes</a:t>
            </a:r>
            <a:r>
              <a:rPr lang="en-US" sz="2400" dirty="0" smtClean="0"/>
              <a:t> </a:t>
            </a:r>
            <a:r>
              <a:rPr lang="en-US" sz="2400" dirty="0" err="1" smtClean="0"/>
              <a:t>numa</a:t>
            </a:r>
            <a:r>
              <a:rPr lang="en-US" sz="2400" dirty="0" smtClean="0"/>
              <a:t> </a:t>
            </a:r>
            <a:r>
              <a:rPr lang="en-US" sz="2400" dirty="0" err="1" smtClean="0"/>
              <a:t>sociedade</a:t>
            </a:r>
            <a:r>
              <a:rPr lang="en-US" sz="2400" dirty="0" smtClean="0"/>
              <a:t> </a:t>
            </a:r>
            <a:r>
              <a:rPr lang="en-US" sz="2400" dirty="0" err="1" smtClean="0"/>
              <a:t>completamente</a:t>
            </a:r>
            <a:r>
              <a:rPr lang="en-US" sz="2400" dirty="0" smtClean="0"/>
              <a:t> </a:t>
            </a:r>
            <a:r>
              <a:rPr lang="en-US" sz="2400" dirty="0" err="1" smtClean="0"/>
              <a:t>machista</a:t>
            </a:r>
            <a:r>
              <a:rPr lang="en-US" sz="2400" dirty="0" smtClean="0"/>
              <a:t>.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indepedência</a:t>
            </a:r>
            <a:r>
              <a:rPr lang="en-US" sz="2400" dirty="0" smtClean="0"/>
              <a:t>, </a:t>
            </a:r>
            <a:r>
              <a:rPr lang="en-US" sz="2400" dirty="0" err="1" smtClean="0"/>
              <a:t>somada</a:t>
            </a:r>
            <a:r>
              <a:rPr lang="en-US" sz="2400" dirty="0" smtClean="0"/>
              <a:t> </a:t>
            </a:r>
            <a:r>
              <a:rPr lang="en-US" sz="2400" dirty="0" err="1" smtClean="0"/>
              <a:t>à</a:t>
            </a:r>
            <a:r>
              <a:rPr lang="en-US" sz="2400" dirty="0" smtClean="0"/>
              <a:t> </a:t>
            </a:r>
            <a:r>
              <a:rPr lang="en-US" sz="2400" dirty="0" err="1" smtClean="0"/>
              <a:t>ideologia</a:t>
            </a:r>
            <a:r>
              <a:rPr lang="en-US" sz="2400" dirty="0" smtClean="0"/>
              <a:t> liberal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construiu</a:t>
            </a:r>
            <a:r>
              <a:rPr lang="en-US" sz="2400" dirty="0" smtClean="0"/>
              <a:t> a </a:t>
            </a:r>
            <a:r>
              <a:rPr lang="en-US" sz="2400" dirty="0" err="1" smtClean="0"/>
              <a:t>historiografia</a:t>
            </a:r>
            <a:r>
              <a:rPr lang="en-US" sz="2400" dirty="0" smtClean="0"/>
              <a:t> dos </a:t>
            </a:r>
            <a:r>
              <a:rPr lang="en-US" sz="2400" dirty="0" err="1" smtClean="0"/>
              <a:t>séculos</a:t>
            </a:r>
            <a:r>
              <a:rPr lang="en-US" sz="2400" dirty="0" smtClean="0"/>
              <a:t> XVIII e XIX, </a:t>
            </a:r>
            <a:r>
              <a:rPr lang="en-US" sz="2400" dirty="0" err="1" smtClean="0"/>
              <a:t>rendeu-lhe</a:t>
            </a:r>
            <a:r>
              <a:rPr lang="en-US" sz="2400" dirty="0" smtClean="0"/>
              <a:t> a </a:t>
            </a:r>
            <a:r>
              <a:rPr lang="en-US" sz="2400" dirty="0" err="1" smtClean="0"/>
              <a:t>pecha</a:t>
            </a:r>
            <a:r>
              <a:rPr lang="en-US" sz="2400" dirty="0" smtClean="0"/>
              <a:t> de </a:t>
            </a:r>
            <a:r>
              <a:rPr lang="en-US" sz="2400" dirty="0" err="1" smtClean="0"/>
              <a:t>depravada</a:t>
            </a:r>
            <a:r>
              <a:rPr lang="en-US" sz="2400" dirty="0" smtClean="0"/>
              <a:t>, </a:t>
            </a:r>
            <a:r>
              <a:rPr lang="en-US" sz="2400" dirty="0" err="1" smtClean="0"/>
              <a:t>megera</a:t>
            </a:r>
            <a:r>
              <a:rPr lang="en-US" sz="2400" dirty="0" smtClean="0"/>
              <a:t> e </a:t>
            </a:r>
            <a:r>
              <a:rPr lang="en-US" sz="2400" dirty="0" err="1" smtClean="0"/>
              <a:t>ambiciosa</a:t>
            </a:r>
            <a:r>
              <a:rPr lang="en-US" sz="2400" dirty="0" smtClean="0"/>
              <a:t>".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(Francisca L. </a:t>
            </a:r>
            <a:r>
              <a:rPr lang="en-US" sz="1600" dirty="0" err="1" smtClean="0"/>
              <a:t>Nogueira</a:t>
            </a:r>
            <a:r>
              <a:rPr lang="en-US" sz="1600" dirty="0" smtClean="0"/>
              <a:t> de </a:t>
            </a:r>
            <a:r>
              <a:rPr lang="en-US" sz="1600" dirty="0" err="1" smtClean="0"/>
              <a:t>Azevedo.</a:t>
            </a:r>
            <a:r>
              <a:rPr lang="en-US" sz="1600" i="1" dirty="0" err="1" smtClean="0"/>
              <a:t>Cartas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inéditas</a:t>
            </a:r>
            <a:r>
              <a:rPr lang="en-US" sz="1600" i="1" dirty="0" smtClean="0"/>
              <a:t> de Carlota </a:t>
            </a:r>
            <a:r>
              <a:rPr lang="en-US" sz="1600" i="1" dirty="0" err="1" smtClean="0"/>
              <a:t>Joaquina</a:t>
            </a:r>
            <a:r>
              <a:rPr lang="en-US" sz="1600" i="1" dirty="0" smtClean="0"/>
              <a:t>.</a:t>
            </a:r>
            <a:r>
              <a:rPr lang="en-US" sz="1600" dirty="0" smtClean="0"/>
              <a:t> 2a ed. Rio de Janeiro: Casa da </a:t>
            </a:r>
            <a:r>
              <a:rPr lang="en-US" sz="1600" dirty="0" err="1" smtClean="0"/>
              <a:t>Palavra</a:t>
            </a:r>
            <a:r>
              <a:rPr lang="en-US" sz="1600" dirty="0" smtClean="0"/>
              <a:t>, 2008.)</a:t>
            </a:r>
            <a:endParaRPr lang="en-US" sz="1600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4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1022645" y="626828"/>
            <a:ext cx="6152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Referências</a:t>
            </a:r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2645" y="1289030"/>
            <a:ext cx="7207986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AZEVEDO, Francisca </a:t>
            </a:r>
            <a:r>
              <a:rPr lang="en-US" sz="1400" dirty="0"/>
              <a:t>L. </a:t>
            </a:r>
            <a:r>
              <a:rPr lang="en-US" sz="1400" dirty="0" err="1"/>
              <a:t>Nogueira</a:t>
            </a:r>
            <a:r>
              <a:rPr lang="en-US" sz="1400" dirty="0"/>
              <a:t> </a:t>
            </a:r>
            <a:r>
              <a:rPr lang="en-US" sz="1400" dirty="0" smtClean="0"/>
              <a:t>de. </a:t>
            </a:r>
            <a:r>
              <a:rPr lang="en-US" sz="1400" i="1" dirty="0" err="1" smtClean="0"/>
              <a:t>Cartas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inéditas</a:t>
            </a:r>
            <a:r>
              <a:rPr lang="en-US" sz="1400" i="1" dirty="0" smtClean="0"/>
              <a:t> </a:t>
            </a:r>
            <a:r>
              <a:rPr lang="en-US" sz="1400" i="1" dirty="0"/>
              <a:t>de Carlota </a:t>
            </a:r>
            <a:r>
              <a:rPr lang="en-US" sz="1400" i="1" dirty="0" err="1"/>
              <a:t>Joaquina</a:t>
            </a:r>
            <a:r>
              <a:rPr lang="en-US" sz="1400" i="1" dirty="0"/>
              <a:t>.</a:t>
            </a:r>
            <a:r>
              <a:rPr lang="en-US" sz="1400" dirty="0"/>
              <a:t> 2a ed. Rio de Janeiro: Casa da </a:t>
            </a:r>
            <a:r>
              <a:rPr lang="en-US" sz="1400" dirty="0" err="1"/>
              <a:t>Palavra</a:t>
            </a:r>
            <a:r>
              <a:rPr lang="en-US" sz="1400" dirty="0"/>
              <a:t>, 2008</a:t>
            </a:r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r>
              <a:rPr lang="pt-BR" sz="1400" dirty="0" smtClean="0"/>
              <a:t>BAKHTIN</a:t>
            </a:r>
            <a:r>
              <a:rPr lang="pt-BR" sz="1400" dirty="0"/>
              <a:t>, M. M. </a:t>
            </a:r>
            <a:r>
              <a:rPr lang="pt-BR" sz="1400" i="1" dirty="0"/>
              <a:t>Problemas da Poética de </a:t>
            </a:r>
            <a:r>
              <a:rPr lang="pt-BR" sz="1400" i="1" dirty="0" err="1"/>
              <a:t>Dostoiévski</a:t>
            </a:r>
            <a:r>
              <a:rPr lang="pt-BR" sz="1400" dirty="0"/>
              <a:t>. Trad. Paulo Bezerra. 1ª. ed. Rio de Janeiro: Forense Universitária, 1981</a:t>
            </a:r>
            <a:r>
              <a:rPr lang="pt-BR" sz="1400" dirty="0" smtClean="0"/>
              <a:t>.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1400" dirty="0"/>
              <a:t>BAKHTIN, M. </a:t>
            </a:r>
            <a:r>
              <a:rPr lang="pt-BR" sz="1400" i="1" dirty="0"/>
              <a:t>A cultura popular na Idade Média e no Renascimento: </a:t>
            </a:r>
            <a:r>
              <a:rPr lang="pt-BR" sz="1400" dirty="0"/>
              <a:t>o contexto de François Rabelais. Trad. Yara Frateschi Vieira. São Paulo: HUCITEC, 1987. </a:t>
            </a:r>
            <a:endParaRPr lang="en-US" sz="1400" dirty="0"/>
          </a:p>
          <a:p>
            <a:pPr algn="just"/>
            <a:endParaRPr lang="pt-BR" sz="1400" dirty="0"/>
          </a:p>
          <a:p>
            <a:pPr algn="just"/>
            <a:r>
              <a:rPr lang="pt-BR" sz="1400" dirty="0">
                <a:solidFill>
                  <a:srgbClr val="000000"/>
                </a:solidFill>
              </a:rPr>
              <a:t>CHATIER, Roger. </a:t>
            </a:r>
            <a:r>
              <a:rPr lang="pt-BR" sz="1400" i="1" dirty="0">
                <a:solidFill>
                  <a:srgbClr val="000000"/>
                </a:solidFill>
              </a:rPr>
              <a:t>Debate Literatura e História. </a:t>
            </a:r>
            <a:r>
              <a:rPr lang="pt-BR" sz="1400" dirty="0">
                <a:solidFill>
                  <a:srgbClr val="000000"/>
                </a:solidFill>
              </a:rPr>
              <a:t>Disponível em</a:t>
            </a:r>
            <a:r>
              <a:rPr lang="pt-BR" sz="1400" dirty="0" smtClean="0">
                <a:solidFill>
                  <a:srgbClr val="000000"/>
                </a:solidFill>
              </a:rPr>
              <a:t>:.</a:t>
            </a:r>
            <a:r>
              <a:rPr lang="pt-BR" sz="1400" u="sng" dirty="0" smtClean="0">
                <a:hlinkClick r:id="rId2"/>
              </a:rPr>
              <a:t>http</a:t>
            </a:r>
            <a:r>
              <a:rPr lang="pt-BR" sz="1400" u="sng" dirty="0">
                <a:hlinkClick r:id="rId2"/>
              </a:rPr>
              <a:t>://www.revistatopoi.org/numeros_anteriores/Topoi01/01_debate01.pdf</a:t>
            </a:r>
            <a:r>
              <a:rPr lang="en-US" sz="1400" dirty="0"/>
              <a:t> </a:t>
            </a:r>
            <a:r>
              <a:rPr lang="pt-BR" sz="1400" dirty="0" smtClean="0"/>
              <a:t>Acesso 10 de nov. de 2014. </a:t>
            </a:r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r>
              <a:rPr lang="pt-BR" sz="1400" dirty="0"/>
              <a:t>HUTCHEON, Linda. </a:t>
            </a:r>
            <a:r>
              <a:rPr lang="pt-BR" sz="1400" i="1" dirty="0"/>
              <a:t>Uma teoria da paródia</a:t>
            </a:r>
            <a:r>
              <a:rPr lang="pt-BR" sz="1400" dirty="0"/>
              <a:t>. Trad. Tereza Louro Pérez. Lisboa: Ed. 70, 1985.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LIMA</a:t>
            </a:r>
            <a:r>
              <a:rPr lang="en-US" sz="1400" dirty="0" smtClean="0"/>
              <a:t>, M. de Oliveira. </a:t>
            </a:r>
            <a:r>
              <a:rPr lang="en-US" sz="1400" i="1" dirty="0" smtClean="0"/>
              <a:t>Dom </a:t>
            </a:r>
            <a:r>
              <a:rPr lang="en-US" sz="1400" i="1" dirty="0" err="1" smtClean="0"/>
              <a:t>João</a:t>
            </a:r>
            <a:r>
              <a:rPr lang="en-US" sz="1400" i="1" dirty="0" smtClean="0"/>
              <a:t> VI no </a:t>
            </a:r>
            <a:r>
              <a:rPr lang="en-US" sz="1400" i="1" dirty="0" err="1" smtClean="0"/>
              <a:t>Brasil</a:t>
            </a:r>
            <a:r>
              <a:rPr lang="en-US" sz="1400" i="1" dirty="0" smtClean="0"/>
              <a:t>, </a:t>
            </a:r>
            <a:r>
              <a:rPr lang="en-US" sz="1400" dirty="0" smtClean="0"/>
              <a:t>1808-1821. Rio de Janeiro: </a:t>
            </a:r>
            <a:r>
              <a:rPr lang="en-US" sz="1400" dirty="0" err="1" smtClean="0"/>
              <a:t>Tyo</a:t>
            </a:r>
            <a:r>
              <a:rPr lang="en-US" sz="1400" dirty="0" smtClean="0"/>
              <a:t>. Do </a:t>
            </a:r>
            <a:r>
              <a:rPr lang="en-US" sz="1400" dirty="0" err="1" smtClean="0"/>
              <a:t>Jornal</a:t>
            </a:r>
            <a:r>
              <a:rPr lang="en-US" sz="1400" dirty="0" smtClean="0"/>
              <a:t> do </a:t>
            </a:r>
            <a:r>
              <a:rPr lang="en-US" sz="1400" dirty="0" err="1" smtClean="0"/>
              <a:t>Commercio</a:t>
            </a:r>
            <a:r>
              <a:rPr lang="en-US" sz="1400" dirty="0" smtClean="0"/>
              <a:t>, 1908.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 smtClean="0"/>
              <a:t>SANTOS, João Felício dos. </a:t>
            </a:r>
            <a:r>
              <a:rPr lang="pt-BR" sz="1400" i="1" dirty="0" smtClean="0"/>
              <a:t>Carlota Joaquina, a rainha devassa. </a:t>
            </a:r>
            <a:r>
              <a:rPr lang="pt-BR" sz="1400" dirty="0" smtClean="0"/>
              <a:t>3</a:t>
            </a:r>
            <a:r>
              <a:rPr lang="en-US" sz="1400" dirty="0" smtClean="0"/>
              <a:t>ª</a:t>
            </a:r>
            <a:r>
              <a:rPr lang="pt-BR" sz="1400" dirty="0" smtClean="0"/>
              <a:t> ed. Rio de Janeiro: José Olympio, 2008</a:t>
            </a:r>
            <a:r>
              <a:rPr lang="pt-BR" sz="1400" dirty="0" smtClean="0"/>
              <a:t>.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WHITE</a:t>
            </a:r>
            <a:r>
              <a:rPr lang="pt-BR" sz="1400" dirty="0"/>
              <a:t>, </a:t>
            </a:r>
            <a:r>
              <a:rPr lang="pt-BR" sz="1400" dirty="0" err="1"/>
              <a:t>Hayden</a:t>
            </a:r>
            <a:r>
              <a:rPr lang="pt-BR" sz="1400" dirty="0"/>
              <a:t>. </a:t>
            </a:r>
            <a:r>
              <a:rPr lang="pt-BR" sz="1400" i="1" dirty="0"/>
              <a:t>Trópicos do Discurso</a:t>
            </a:r>
            <a:r>
              <a:rPr lang="pt-BR" sz="1400" dirty="0"/>
              <a:t>. São Paulo: Edusp, 1978. </a:t>
            </a:r>
            <a:endParaRPr lang="en-US" sz="1400" dirty="0"/>
          </a:p>
          <a:p>
            <a:pPr algn="just"/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8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94" b="2373"/>
          <a:stretch/>
        </p:blipFill>
        <p:spPr>
          <a:xfrm>
            <a:off x="610349" y="993990"/>
            <a:ext cx="3712093" cy="51262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2383" y="6120203"/>
            <a:ext cx="2643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Jean Baptiste </a:t>
            </a:r>
            <a:r>
              <a:rPr lang="en-US" sz="1200" dirty="0" err="1" smtClean="0"/>
              <a:t>Debret</a:t>
            </a:r>
            <a:r>
              <a:rPr lang="en-US" sz="1200" dirty="0" smtClean="0"/>
              <a:t> (1834-1839)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650" y="925115"/>
            <a:ext cx="3727772" cy="51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7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55" y="1003514"/>
            <a:ext cx="3918793" cy="52214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9779" y="6224924"/>
            <a:ext cx="2845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Manuel Dias de Oliveira (1764-1837)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570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91724" y="1128795"/>
            <a:ext cx="7224482" cy="5076825"/>
          </a:xfrm>
        </p:spPr>
        <p:txBody>
          <a:bodyPr/>
          <a:lstStyle/>
          <a:p>
            <a:pPr marL="0" algn="just">
              <a:spcBef>
                <a:spcPct val="0"/>
              </a:spcBef>
              <a:buFont typeface="Arial" charset="0"/>
              <a:buNone/>
            </a:pPr>
            <a:r>
              <a:rPr lang="pt-BR" sz="2000" b="1" dirty="0">
                <a:solidFill>
                  <a:srgbClr val="000000"/>
                </a:solidFill>
                <a:latin typeface="+mj-lt"/>
              </a:rPr>
              <a:t>Dom João VI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-</a:t>
            </a:r>
            <a:r>
              <a:rPr lang="pt-BR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+mj-lt"/>
              </a:rPr>
              <a:t>(</a:t>
            </a:r>
            <a:r>
              <a:rPr lang="pt-BR" sz="1600" dirty="0" smtClean="0">
                <a:solidFill>
                  <a:srgbClr val="000000"/>
                </a:solidFill>
                <a:latin typeface="+mj-lt"/>
              </a:rPr>
              <a:t>Lisboa- 1767/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1826</a:t>
            </a:r>
            <a:r>
              <a:rPr lang="pt-BR" sz="1600" dirty="0" smtClean="0">
                <a:solidFill>
                  <a:srgbClr val="000000"/>
                </a:solidFill>
                <a:latin typeface="+mj-lt"/>
              </a:rPr>
              <a:t>)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Filho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segundo da rainha D. Maria </a:t>
            </a:r>
            <a:r>
              <a:rPr lang="pt-BR" dirty="0" err="1" smtClean="0">
                <a:solidFill>
                  <a:srgbClr val="000000"/>
                </a:solidFill>
                <a:latin typeface="+mj-lt"/>
              </a:rPr>
              <a:t>I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e de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D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. Pedro III.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Em 1788,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foi declarado herdeiro do trono, por ter falecido seu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irmão,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o príncipe D. José. Tendo enlouquecido a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rainha,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teve de assumir a regência do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reino </a:t>
            </a:r>
            <a:r>
              <a:rPr lang="pt-BR" sz="1600" dirty="0" smtClean="0">
                <a:solidFill>
                  <a:srgbClr val="000000"/>
                </a:solidFill>
                <a:latin typeface="+mj-lt"/>
              </a:rPr>
              <a:t>(01 /02/ 1792).</a:t>
            </a:r>
          </a:p>
          <a:p>
            <a:pPr marL="0" algn="just">
              <a:spcBef>
                <a:spcPct val="0"/>
              </a:spcBef>
              <a:buFont typeface="Arial" charset="0"/>
              <a:buNone/>
            </a:pPr>
            <a:endParaRPr lang="pt-BR" sz="2000" b="1" dirty="0" smtClean="0">
              <a:solidFill>
                <a:srgbClr val="000000"/>
              </a:solidFill>
              <a:latin typeface="+mj-lt"/>
            </a:endParaRPr>
          </a:p>
          <a:p>
            <a:pPr marL="0" algn="just">
              <a:spcBef>
                <a:spcPct val="0"/>
              </a:spcBef>
              <a:buFont typeface="Arial" charset="0"/>
              <a:buNone/>
            </a:pPr>
            <a:endParaRPr lang="pt-BR" sz="2000" b="1" dirty="0">
              <a:solidFill>
                <a:srgbClr val="000000"/>
              </a:solidFill>
              <a:latin typeface="+mj-lt"/>
            </a:endParaRPr>
          </a:p>
          <a:p>
            <a:pPr marL="0" algn="just">
              <a:spcBef>
                <a:spcPct val="0"/>
              </a:spcBef>
              <a:buFont typeface="Arial" charset="0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+mj-lt"/>
              </a:rPr>
              <a:t>Carlota Joaquina de Bourbon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pt-BR" sz="1600" dirty="0" smtClean="0">
                <a:solidFill>
                  <a:srgbClr val="000000"/>
                </a:solidFill>
                <a:latin typeface="+mj-lt"/>
              </a:rPr>
              <a:t>(Espanha 1775/1830)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Filha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de Carlos IV e D. Maria Luísa de Parma.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Com apenas dez anos, casou-se por procuração com o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D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. João, em um acordo de aliança entre os dois países. 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84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2942" y="1128142"/>
            <a:ext cx="43629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n-US" sz="2400" dirty="0" err="1" smtClean="0"/>
              <a:t>Portada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457200" indent="-457200">
              <a:buFont typeface="Wingdings" charset="2"/>
              <a:buChar char="²"/>
            </a:pPr>
            <a:r>
              <a:rPr lang="en-US" sz="2400" dirty="0" smtClean="0"/>
              <a:t>Carlota </a:t>
            </a:r>
            <a:r>
              <a:rPr lang="en-US" sz="2400" dirty="0" err="1" smtClean="0"/>
              <a:t>Joaquina</a:t>
            </a:r>
            <a:r>
              <a:rPr lang="en-US" sz="2400" dirty="0" smtClean="0"/>
              <a:t> , a </a:t>
            </a:r>
            <a:r>
              <a:rPr lang="en-US" sz="2400" dirty="0" err="1" smtClean="0"/>
              <a:t>rainha</a:t>
            </a:r>
            <a:r>
              <a:rPr lang="en-US" sz="2400" dirty="0" smtClean="0"/>
              <a:t> </a:t>
            </a:r>
            <a:r>
              <a:rPr lang="en-US" sz="2400" dirty="0" err="1" smtClean="0"/>
              <a:t>devassa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457200" indent="-457200">
              <a:buFont typeface="Wingdings" charset="2"/>
              <a:buChar char="²"/>
            </a:pPr>
            <a:r>
              <a:rPr lang="en-US" sz="2400" dirty="0" smtClean="0"/>
              <a:t> Bahia</a:t>
            </a:r>
          </a:p>
          <a:p>
            <a:r>
              <a:rPr lang="en-US" sz="2400" dirty="0" smtClean="0"/>
              <a:t>“A </a:t>
            </a:r>
            <a:r>
              <a:rPr lang="en-US" sz="2400" dirty="0" err="1" smtClean="0"/>
              <a:t>Casca</a:t>
            </a:r>
            <a:r>
              <a:rPr lang="en-US" sz="2400" dirty="0" smtClean="0"/>
              <a:t> – </a:t>
            </a:r>
            <a:r>
              <a:rPr lang="en-US" sz="2400" dirty="0" err="1" smtClean="0"/>
              <a:t>Grossa</a:t>
            </a:r>
            <a:r>
              <a:rPr lang="en-US" sz="2400" dirty="0" smtClean="0"/>
              <a:t>”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457200" indent="-457200">
              <a:buFont typeface="Wingdings" charset="2"/>
              <a:buChar char="²"/>
            </a:pPr>
            <a:r>
              <a:rPr lang="en-US" sz="2400" dirty="0" smtClean="0"/>
              <a:t>Rio</a:t>
            </a:r>
          </a:p>
          <a:p>
            <a:r>
              <a:rPr lang="en-US" sz="2400" dirty="0" smtClean="0"/>
              <a:t>“Era no tempo do </a:t>
            </a:r>
            <a:r>
              <a:rPr lang="en-US" sz="2400" dirty="0" err="1" smtClean="0"/>
              <a:t>rei</a:t>
            </a:r>
            <a:r>
              <a:rPr lang="en-US" sz="2400" dirty="0" smtClean="0"/>
              <a:t>…</a:t>
            </a:r>
            <a:r>
              <a:rPr lang="en-US" sz="2000" dirty="0" smtClean="0"/>
              <a:t>"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96" b="1372"/>
          <a:stretch/>
        </p:blipFill>
        <p:spPr>
          <a:xfrm>
            <a:off x="731100" y="1128142"/>
            <a:ext cx="3448467" cy="48936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6149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442" y="2097747"/>
            <a:ext cx="7498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22442" y="0"/>
            <a:ext cx="4305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dirty="0"/>
              <a:t>II CICLO DE PALESTRAS: OS MESTRES DA </a:t>
            </a:r>
            <a:endParaRPr lang="pt-BR" sz="1300" dirty="0" smtClean="0"/>
          </a:p>
          <a:p>
            <a:pPr algn="ctr"/>
            <a:r>
              <a:rPr lang="pt-BR" sz="1300" dirty="0" smtClean="0"/>
              <a:t>NARRATIVA </a:t>
            </a:r>
            <a:r>
              <a:rPr lang="pt-BR" sz="1300" dirty="0"/>
              <a:t>HISTÓRICA BRASILEIRA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993161" y="1025648"/>
            <a:ext cx="72344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²"/>
            </a:pPr>
            <a:r>
              <a:rPr lang="en-US" sz="2800" b="1" dirty="0" err="1"/>
              <a:t>Portada</a:t>
            </a:r>
            <a:endParaRPr lang="en-US" sz="2800" b="1" dirty="0"/>
          </a:p>
          <a:p>
            <a:pPr algn="just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“</a:t>
            </a:r>
            <a:r>
              <a:rPr lang="en-US" sz="2400" dirty="0"/>
              <a:t>Um </a:t>
            </a:r>
            <a:r>
              <a:rPr lang="en-US" sz="2400" dirty="0" err="1"/>
              <a:t>gesto</a:t>
            </a:r>
            <a:r>
              <a:rPr lang="en-US" sz="2400" dirty="0"/>
              <a:t> </a:t>
            </a:r>
            <a:r>
              <a:rPr lang="en-US" sz="2400" dirty="0" err="1"/>
              <a:t>discutível</a:t>
            </a:r>
            <a:r>
              <a:rPr lang="en-US" sz="2400" dirty="0"/>
              <a:t>”</a:t>
            </a:r>
            <a:r>
              <a:rPr lang="en-US" sz="2400" dirty="0" smtClean="0"/>
              <a:t>. </a:t>
            </a:r>
            <a:r>
              <a:rPr lang="en-US" dirty="0" smtClean="0"/>
              <a:t>(p.7)</a:t>
            </a:r>
            <a:endParaRPr lang="en-US" dirty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“Uma </a:t>
            </a:r>
            <a:r>
              <a:rPr lang="en-US" sz="2400" dirty="0" err="1" smtClean="0"/>
              <a:t>infinidade</a:t>
            </a:r>
            <a:r>
              <a:rPr lang="en-US" sz="2400" dirty="0" smtClean="0"/>
              <a:t> de </a:t>
            </a:r>
            <a:r>
              <a:rPr lang="en-US" sz="2400" dirty="0" err="1" smtClean="0"/>
              <a:t>cortesões</a:t>
            </a:r>
            <a:r>
              <a:rPr lang="en-US" sz="2400" dirty="0" smtClean="0"/>
              <a:t> </a:t>
            </a:r>
            <a:r>
              <a:rPr lang="en-US" sz="2400" dirty="0" err="1" smtClean="0"/>
              <a:t>parasitas</a:t>
            </a:r>
            <a:r>
              <a:rPr lang="en-US" sz="2400" dirty="0" smtClean="0"/>
              <a:t> e </a:t>
            </a:r>
            <a:r>
              <a:rPr lang="en-US" sz="2400" dirty="0" err="1" smtClean="0"/>
              <a:t>aventureiros</a:t>
            </a:r>
            <a:r>
              <a:rPr lang="en-US" sz="2400" dirty="0" smtClean="0"/>
              <a:t> </a:t>
            </a:r>
            <a:r>
              <a:rPr lang="en-US" sz="2400" dirty="0" err="1" smtClean="0"/>
              <a:t>acompanhou</a:t>
            </a:r>
            <a:r>
              <a:rPr lang="en-US" sz="2400" dirty="0" smtClean="0"/>
              <a:t> a </a:t>
            </a:r>
            <a:r>
              <a:rPr lang="en-US" sz="2400" dirty="0" err="1" smtClean="0"/>
              <a:t>família</a:t>
            </a:r>
            <a:r>
              <a:rPr lang="en-US" sz="2400" dirty="0" smtClean="0"/>
              <a:t> real </a:t>
            </a:r>
            <a:r>
              <a:rPr lang="en-US" sz="2400" dirty="0" err="1" smtClean="0"/>
              <a:t>num</a:t>
            </a:r>
            <a:r>
              <a:rPr lang="en-US" sz="2400" dirty="0" smtClean="0"/>
              <a:t> dos </a:t>
            </a:r>
            <a:r>
              <a:rPr lang="en-US" sz="2400" dirty="0" err="1" smtClean="0"/>
              <a:t>exôdos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grotescos</a:t>
            </a:r>
            <a:r>
              <a:rPr lang="en-US" sz="2400" dirty="0" smtClean="0"/>
              <a:t> da </a:t>
            </a:r>
            <a:r>
              <a:rPr lang="en-US" sz="2400" dirty="0" err="1" smtClean="0"/>
              <a:t>história</a:t>
            </a:r>
            <a:r>
              <a:rPr lang="en-US" sz="2400" dirty="0" smtClean="0"/>
              <a:t>”. </a:t>
            </a:r>
            <a:r>
              <a:rPr lang="en-US" dirty="0" smtClean="0"/>
              <a:t>(p.7)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“(…) </a:t>
            </a:r>
            <a:r>
              <a:rPr lang="en-US" sz="2400" dirty="0" err="1"/>
              <a:t>embora</a:t>
            </a:r>
            <a:r>
              <a:rPr lang="en-US" sz="2400" dirty="0"/>
              <a:t> </a:t>
            </a:r>
            <a:r>
              <a:rPr lang="en-US" sz="2400" dirty="0" err="1"/>
              <a:t>absoluto</a:t>
            </a:r>
            <a:r>
              <a:rPr lang="en-US" sz="2400" dirty="0"/>
              <a:t> </a:t>
            </a:r>
            <a:r>
              <a:rPr lang="en-US" sz="2400" dirty="0" err="1"/>
              <a:t>até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hereditariedade</a:t>
            </a:r>
            <a:r>
              <a:rPr lang="en-US" sz="2400" dirty="0"/>
              <a:t>,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deixou</a:t>
            </a:r>
            <a:r>
              <a:rPr lang="en-US" sz="2400" dirty="0"/>
              <a:t> de </a:t>
            </a:r>
            <a:r>
              <a:rPr lang="en-US" sz="2400" dirty="0" err="1"/>
              <a:t>ser</a:t>
            </a:r>
            <a:r>
              <a:rPr lang="en-US" sz="2400" dirty="0"/>
              <a:t> um </a:t>
            </a:r>
            <a:r>
              <a:rPr lang="en-US" sz="2400" dirty="0" err="1"/>
              <a:t>governante</a:t>
            </a:r>
            <a:r>
              <a:rPr lang="en-US" sz="2400" dirty="0"/>
              <a:t> </a:t>
            </a:r>
            <a:r>
              <a:rPr lang="en-US" sz="2400" dirty="0" err="1"/>
              <a:t>hábil</a:t>
            </a:r>
            <a:r>
              <a:rPr lang="en-US" sz="2400" dirty="0"/>
              <a:t>, </a:t>
            </a:r>
            <a:r>
              <a:rPr lang="en-US" sz="2400" dirty="0" err="1"/>
              <a:t>progressista</a:t>
            </a:r>
            <a:r>
              <a:rPr lang="en-US" sz="2400" dirty="0"/>
              <a:t> e </a:t>
            </a:r>
            <a:r>
              <a:rPr lang="en-US" sz="2400" dirty="0" err="1"/>
              <a:t>democrata</a:t>
            </a:r>
            <a:r>
              <a:rPr lang="en-US" sz="2400" dirty="0" smtClean="0"/>
              <a:t>”. </a:t>
            </a:r>
          </a:p>
          <a:p>
            <a:pPr algn="ctr"/>
            <a:r>
              <a:rPr lang="en-US" dirty="0" smtClean="0"/>
              <a:t>(p.7)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0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2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2520</Words>
  <Application>Microsoft Macintosh PowerPoint</Application>
  <PresentationFormat>On-screen Show (4:3)</PresentationFormat>
  <Paragraphs>427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HISTÓRIA E MEMÓRIA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Yee</dc:creator>
  <cp:lastModifiedBy>Raquel Yee</cp:lastModifiedBy>
  <cp:revision>98</cp:revision>
  <dcterms:created xsi:type="dcterms:W3CDTF">2014-11-23T20:41:14Z</dcterms:created>
  <dcterms:modified xsi:type="dcterms:W3CDTF">2014-12-03T19:20:58Z</dcterms:modified>
</cp:coreProperties>
</file>